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66908810bd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66908810bd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8f5c640a3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8f5c640a3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8f5c640a38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8f5c640a38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d1a9e999a5_0_4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2d1a9e999a5_0_4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8f5c640a38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8f5c640a38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8f5c640a38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8f5c640a38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8f5c640a38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8f5c640a38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8f5c640a38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8f5c640a38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8f5c640a38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8f5c640a38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d1a9e999a5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d1a9e999a5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66908810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66908810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66908810bd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66908810b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d1a9e999a5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d1a9e999a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d1a9e999a5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d1a9e999a5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2d1a9e999a5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2d1a9e999a5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266908810bd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266908810bd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66908810b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66908810b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266908810b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266908810b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66908810bd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66908810bd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1">
  <p:cSld name="TITLE_1">
    <p:spTree>
      <p:nvGrpSpPr>
        <p:cNvPr id="50" name="Shape 50"/>
        <p:cNvGrpSpPr/>
        <p:nvPr/>
      </p:nvGrpSpPr>
      <p:grpSpPr>
        <a:xfrm>
          <a:off x="0" y="0"/>
          <a:ext cx="0" cy="0"/>
          <a:chOff x="0" y="0"/>
          <a:chExt cx="0" cy="0"/>
        </a:xfrm>
      </p:grpSpPr>
      <p:sp>
        <p:nvSpPr>
          <p:cNvPr id="51" name="Google Shape;51;p13"/>
          <p:cNvSpPr txBox="1"/>
          <p:nvPr>
            <p:ph type="ctrTitle"/>
          </p:nvPr>
        </p:nvSpPr>
        <p:spPr>
          <a:xfrm>
            <a:off x="678600" y="1484550"/>
            <a:ext cx="7787100" cy="2086500"/>
          </a:xfrm>
          <a:prstGeom prst="rect">
            <a:avLst/>
          </a:prstGeom>
        </p:spPr>
        <p:txBody>
          <a:bodyPr anchorCtr="0" anchor="ctr" bIns="91425" lIns="91425" spcFirstLastPara="1" rIns="91425" wrap="square" tIns="91425">
            <a:normAutofit/>
          </a:bodyPr>
          <a:lstStyle>
            <a:lvl1pPr lvl="0" rtl="0" algn="ctr">
              <a:lnSpc>
                <a:spcPct val="125000"/>
              </a:lnSpc>
              <a:spcBef>
                <a:spcPts val="0"/>
              </a:spcBef>
              <a:spcAft>
                <a:spcPts val="0"/>
              </a:spcAft>
              <a:buSzPts val="5200"/>
              <a:buNone/>
              <a:defRPr sz="5500">
                <a:solidFill>
                  <a:schemeClr val="dk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2" name="Google Shape;52;p13"/>
          <p:cNvSpPr txBox="1"/>
          <p:nvPr>
            <p:ph idx="1" type="subTitle"/>
          </p:nvPr>
        </p:nvSpPr>
        <p:spPr>
          <a:xfrm>
            <a:off x="2547575" y="3466725"/>
            <a:ext cx="4048800" cy="382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TITLE_AND_BODY_1_1">
    <p:spTree>
      <p:nvGrpSpPr>
        <p:cNvPr id="53" name="Shape 53"/>
        <p:cNvGrpSpPr/>
        <p:nvPr/>
      </p:nvGrpSpPr>
      <p:grpSpPr>
        <a:xfrm>
          <a:off x="0" y="0"/>
          <a:ext cx="0" cy="0"/>
          <a:chOff x="0" y="0"/>
          <a:chExt cx="0" cy="0"/>
        </a:xfrm>
      </p:grpSpPr>
      <p:sp>
        <p:nvSpPr>
          <p:cNvPr id="54" name="Google Shape;54;p14"/>
          <p:cNvSpPr txBox="1"/>
          <p:nvPr>
            <p:ph idx="1" type="body"/>
          </p:nvPr>
        </p:nvSpPr>
        <p:spPr>
          <a:xfrm>
            <a:off x="720000" y="1987675"/>
            <a:ext cx="2025300" cy="15030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Clr>
                <a:schemeClr val="accent2"/>
              </a:buClr>
              <a:buSzPts val="1400"/>
              <a:buChar char="●"/>
              <a:defRPr/>
            </a:lvl1pPr>
            <a:lvl2pPr indent="-317500" lvl="1" marL="914400" rtl="0">
              <a:lnSpc>
                <a:spcPct val="115000"/>
              </a:lnSpc>
              <a:spcBef>
                <a:spcPts val="1000"/>
              </a:spcBef>
              <a:spcAft>
                <a:spcPts val="0"/>
              </a:spcAft>
              <a:buSzPts val="1400"/>
              <a:buChar char="○"/>
              <a:defRPr/>
            </a:lvl2pPr>
            <a:lvl3pPr indent="-317500" lvl="2" marL="1371600" rtl="0">
              <a:lnSpc>
                <a:spcPct val="115000"/>
              </a:lnSpc>
              <a:spcBef>
                <a:spcPts val="0"/>
              </a:spcBef>
              <a:spcAft>
                <a:spcPts val="0"/>
              </a:spcAft>
              <a:buSzPts val="1400"/>
              <a:buChar char="■"/>
              <a:defRPr/>
            </a:lvl3pPr>
            <a:lvl4pPr indent="-317500" lvl="3" marL="1828800" rtl="0">
              <a:lnSpc>
                <a:spcPct val="115000"/>
              </a:lnSpc>
              <a:spcBef>
                <a:spcPts val="0"/>
              </a:spcBef>
              <a:spcAft>
                <a:spcPts val="0"/>
              </a:spcAft>
              <a:buSzPts val="1400"/>
              <a:buChar char="●"/>
              <a:defRPr/>
            </a:lvl4pPr>
            <a:lvl5pPr indent="-317500" lvl="4" marL="2286000" rtl="0">
              <a:lnSpc>
                <a:spcPct val="115000"/>
              </a:lnSpc>
              <a:spcBef>
                <a:spcPts val="0"/>
              </a:spcBef>
              <a:spcAft>
                <a:spcPts val="0"/>
              </a:spcAft>
              <a:buSzPts val="1400"/>
              <a:buChar char="○"/>
              <a:defRPr/>
            </a:lvl5pPr>
            <a:lvl6pPr indent="-317500" lvl="5" marL="2743200" rtl="0">
              <a:lnSpc>
                <a:spcPct val="115000"/>
              </a:lnSpc>
              <a:spcBef>
                <a:spcPts val="0"/>
              </a:spcBef>
              <a:spcAft>
                <a:spcPts val="0"/>
              </a:spcAft>
              <a:buSzPts val="1400"/>
              <a:buChar char="■"/>
              <a:defRPr/>
            </a:lvl6pPr>
            <a:lvl7pPr indent="-317500" lvl="6" marL="3200400" rtl="0">
              <a:lnSpc>
                <a:spcPct val="115000"/>
              </a:lnSpc>
              <a:spcBef>
                <a:spcPts val="0"/>
              </a:spcBef>
              <a:spcAft>
                <a:spcPts val="0"/>
              </a:spcAft>
              <a:buSzPts val="1400"/>
              <a:buChar char="●"/>
              <a:defRPr/>
            </a:lvl7pPr>
            <a:lvl8pPr indent="-317500" lvl="7" marL="3657600" rtl="0">
              <a:lnSpc>
                <a:spcPct val="115000"/>
              </a:lnSpc>
              <a:spcBef>
                <a:spcPts val="0"/>
              </a:spcBef>
              <a:spcAft>
                <a:spcPts val="0"/>
              </a:spcAft>
              <a:buSzPts val="1400"/>
              <a:buChar char="○"/>
              <a:defRPr/>
            </a:lvl8pPr>
            <a:lvl9pPr indent="-317500" lvl="8" marL="4114800" rtl="0">
              <a:lnSpc>
                <a:spcPct val="115000"/>
              </a:lnSpc>
              <a:spcBef>
                <a:spcPts val="0"/>
              </a:spcBef>
              <a:spcAft>
                <a:spcPts val="0"/>
              </a:spcAft>
              <a:buSzPts val="1400"/>
              <a:buChar char="■"/>
              <a:defRPr/>
            </a:lvl9pPr>
          </a:lstStyle>
          <a:p/>
        </p:txBody>
      </p:sp>
      <p:sp>
        <p:nvSpPr>
          <p:cNvPr id="55" name="Google Shape;55;p14"/>
          <p:cNvSpPr txBox="1"/>
          <p:nvPr>
            <p:ph type="title"/>
          </p:nvPr>
        </p:nvSpPr>
        <p:spPr>
          <a:xfrm>
            <a:off x="938025" y="539500"/>
            <a:ext cx="7268100" cy="572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22.png"/><Relationship Id="rId6"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7.png"/><Relationship Id="rId4" Type="http://schemas.openxmlformats.org/officeDocument/2006/relationships/image" Target="../media/image21.png"/><Relationship Id="rId5" Type="http://schemas.openxmlformats.org/officeDocument/2006/relationships/image" Target="../media/image19.png"/><Relationship Id="rId6"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image" Target="../media/image38.png"/><Relationship Id="rId6"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26.png"/><Relationship Id="rId5"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42.png"/><Relationship Id="rId5"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9.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32.png"/><Relationship Id="rId4" Type="http://schemas.openxmlformats.org/officeDocument/2006/relationships/image" Target="../media/image37.png"/><Relationship Id="rId5" Type="http://schemas.openxmlformats.org/officeDocument/2006/relationships/image" Target="../media/image33.png"/><Relationship Id="rId6"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4.png"/><Relationship Id="rId9" Type="http://schemas.openxmlformats.org/officeDocument/2006/relationships/image" Target="../media/image15.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1.png"/><Relationship Id="rId8"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5"/>
          <p:cNvSpPr txBox="1"/>
          <p:nvPr>
            <p:ph type="ctrTitle"/>
          </p:nvPr>
        </p:nvSpPr>
        <p:spPr>
          <a:xfrm>
            <a:off x="141250" y="584850"/>
            <a:ext cx="8520600" cy="19167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b="1" lang="en">
                <a:latin typeface="Times New Roman"/>
                <a:ea typeface="Times New Roman"/>
                <a:cs typeface="Times New Roman"/>
                <a:sym typeface="Times New Roman"/>
              </a:rPr>
              <a:t>THYROID DISEASE DETECTION</a:t>
            </a:r>
            <a:endParaRPr b="1">
              <a:latin typeface="Times New Roman"/>
              <a:ea typeface="Times New Roman"/>
              <a:cs typeface="Times New Roman"/>
              <a:sym typeface="Times New Roman"/>
            </a:endParaRPr>
          </a:p>
        </p:txBody>
      </p:sp>
      <p:sp>
        <p:nvSpPr>
          <p:cNvPr id="61" name="Google Shape;61;p15"/>
          <p:cNvSpPr txBox="1"/>
          <p:nvPr>
            <p:ph idx="1" type="subTitle"/>
          </p:nvPr>
        </p:nvSpPr>
        <p:spPr>
          <a:xfrm>
            <a:off x="725125" y="3105100"/>
            <a:ext cx="2634000" cy="1381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sz="1951">
                <a:solidFill>
                  <a:schemeClr val="dk1"/>
                </a:solidFill>
                <a:latin typeface="Times New Roman"/>
                <a:ea typeface="Times New Roman"/>
                <a:cs typeface="Times New Roman"/>
                <a:sym typeface="Times New Roman"/>
              </a:rPr>
              <a:t>Mentor     :Dr.Manasa</a:t>
            </a:r>
            <a:r>
              <a:rPr lang="en" sz="1951">
                <a:solidFill>
                  <a:schemeClr val="dk1"/>
                </a:solidFill>
              </a:rPr>
              <a:t>        </a:t>
            </a:r>
            <a:r>
              <a:rPr lang="en" sz="1951"/>
              <a:t>                               </a:t>
            </a:r>
            <a:endParaRPr sz="1951"/>
          </a:p>
          <a:p>
            <a:pPr indent="0" lvl="0" marL="0" rtl="0" algn="l">
              <a:spcBef>
                <a:spcPts val="0"/>
              </a:spcBef>
              <a:spcAft>
                <a:spcPts val="0"/>
              </a:spcAft>
              <a:buNone/>
            </a:pPr>
            <a:r>
              <a:t/>
            </a:r>
            <a:endParaRPr sz="1951"/>
          </a:p>
          <a:p>
            <a:pPr indent="0" lvl="0" marL="0" rtl="0" algn="l">
              <a:spcBef>
                <a:spcPts val="0"/>
              </a:spcBef>
              <a:spcAft>
                <a:spcPts val="0"/>
              </a:spcAft>
              <a:buClr>
                <a:schemeClr val="dk1"/>
              </a:buClr>
              <a:buSzPts val="1100"/>
              <a:buFont typeface="Arial"/>
              <a:buNone/>
            </a:pPr>
            <a:r>
              <a:t/>
            </a:r>
            <a:endParaRPr sz="1908"/>
          </a:p>
          <a:p>
            <a:pPr indent="0" lvl="0" marL="0" rtl="0" algn="l">
              <a:spcBef>
                <a:spcPts val="0"/>
              </a:spcBef>
              <a:spcAft>
                <a:spcPts val="0"/>
              </a:spcAft>
              <a:buNone/>
            </a:pPr>
            <a:r>
              <a:t/>
            </a:r>
            <a:endParaRPr sz="2708"/>
          </a:p>
        </p:txBody>
      </p:sp>
      <p:sp>
        <p:nvSpPr>
          <p:cNvPr id="62" name="Google Shape;62;p15"/>
          <p:cNvSpPr txBox="1"/>
          <p:nvPr/>
        </p:nvSpPr>
        <p:spPr>
          <a:xfrm>
            <a:off x="4572000" y="3105100"/>
            <a:ext cx="4368900" cy="191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908">
                <a:solidFill>
                  <a:schemeClr val="dk1"/>
                </a:solidFill>
                <a:latin typeface="Times New Roman"/>
                <a:ea typeface="Times New Roman"/>
                <a:cs typeface="Times New Roman"/>
                <a:sym typeface="Times New Roman"/>
              </a:rPr>
              <a:t>Team members      :   Somi</a:t>
            </a:r>
            <a:br>
              <a:rPr lang="en" sz="1908">
                <a:solidFill>
                  <a:schemeClr val="dk1"/>
                </a:solidFill>
                <a:latin typeface="Times New Roman"/>
                <a:ea typeface="Times New Roman"/>
                <a:cs typeface="Times New Roman"/>
                <a:sym typeface="Times New Roman"/>
              </a:rPr>
            </a:br>
            <a:r>
              <a:rPr lang="en" sz="1908">
                <a:solidFill>
                  <a:schemeClr val="dk1"/>
                </a:solidFill>
                <a:latin typeface="Times New Roman"/>
                <a:ea typeface="Times New Roman"/>
                <a:cs typeface="Times New Roman"/>
                <a:sym typeface="Times New Roman"/>
              </a:rPr>
              <a:t>                                   Manaswini</a:t>
            </a:r>
            <a:br>
              <a:rPr lang="en" sz="1908">
                <a:solidFill>
                  <a:schemeClr val="dk1"/>
                </a:solidFill>
                <a:latin typeface="Times New Roman"/>
                <a:ea typeface="Times New Roman"/>
                <a:cs typeface="Times New Roman"/>
                <a:sym typeface="Times New Roman"/>
              </a:rPr>
            </a:br>
            <a:r>
              <a:rPr lang="en" sz="1908">
                <a:solidFill>
                  <a:schemeClr val="dk1"/>
                </a:solidFill>
                <a:latin typeface="Times New Roman"/>
                <a:ea typeface="Times New Roman"/>
                <a:cs typeface="Times New Roman"/>
                <a:sym typeface="Times New Roman"/>
              </a:rPr>
              <a:t>                                   Mounika</a:t>
            </a:r>
            <a:br>
              <a:rPr lang="en" sz="1908">
                <a:solidFill>
                  <a:schemeClr val="dk1"/>
                </a:solidFill>
                <a:latin typeface="Times New Roman"/>
                <a:ea typeface="Times New Roman"/>
                <a:cs typeface="Times New Roman"/>
                <a:sym typeface="Times New Roman"/>
              </a:rPr>
            </a:br>
            <a:r>
              <a:rPr lang="en" sz="1908">
                <a:solidFill>
                  <a:schemeClr val="dk1"/>
                </a:solidFill>
                <a:latin typeface="Times New Roman"/>
                <a:ea typeface="Times New Roman"/>
                <a:cs typeface="Times New Roman"/>
                <a:sym typeface="Times New Roman"/>
              </a:rPr>
              <a:t>                                   Akhila</a:t>
            </a:r>
            <a:br>
              <a:rPr lang="en" sz="1908">
                <a:solidFill>
                  <a:schemeClr val="dk1"/>
                </a:solidFill>
                <a:latin typeface="Times New Roman"/>
                <a:ea typeface="Times New Roman"/>
                <a:cs typeface="Times New Roman"/>
                <a:sym typeface="Times New Roman"/>
              </a:rPr>
            </a:br>
            <a:r>
              <a:rPr lang="en" sz="1908">
                <a:solidFill>
                  <a:schemeClr val="dk1"/>
                </a:solidFill>
                <a:latin typeface="Times New Roman"/>
                <a:ea typeface="Times New Roman"/>
                <a:cs typeface="Times New Roman"/>
                <a:sym typeface="Times New Roman"/>
              </a:rPr>
              <a:t>                                   Nandini</a:t>
            </a:r>
            <a:endParaRPr sz="1908">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 sz="1908">
                <a:solidFill>
                  <a:schemeClr val="dk1"/>
                </a:solidFill>
                <a:latin typeface="Times New Roman"/>
                <a:ea typeface="Times New Roman"/>
                <a:cs typeface="Times New Roman"/>
                <a:sym typeface="Times New Roman"/>
              </a:rPr>
              <a:t>                                   Susanna</a:t>
            </a:r>
            <a:endParaRPr sz="1908">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2"/>
              </a:solidFill>
            </a:endParaRPr>
          </a:p>
        </p:txBody>
      </p:sp>
      <p:pic>
        <p:nvPicPr>
          <p:cNvPr id="63" name="Google Shape;63;p15"/>
          <p:cNvPicPr preferRelativeResize="0"/>
          <p:nvPr/>
        </p:nvPicPr>
        <p:blipFill>
          <a:blip r:embed="rId3">
            <a:alphaModFix/>
          </a:blip>
          <a:stretch>
            <a:fillRect/>
          </a:stretch>
        </p:blipFill>
        <p:spPr>
          <a:xfrm>
            <a:off x="6615845" y="1346695"/>
            <a:ext cx="2046010" cy="1381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4"/>
          <p:cNvSpPr txBox="1"/>
          <p:nvPr>
            <p:ph type="title"/>
          </p:nvPr>
        </p:nvSpPr>
        <p:spPr>
          <a:xfrm>
            <a:off x="938025" y="0"/>
            <a:ext cx="7268100" cy="1112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Times New Roman"/>
                <a:ea typeface="Times New Roman"/>
                <a:cs typeface="Times New Roman"/>
                <a:sym typeface="Times New Roman"/>
              </a:rPr>
              <a:t>TESTING AND FINAL IMPLEMENTATION</a:t>
            </a:r>
            <a:endParaRPr b="1">
              <a:latin typeface="Times New Roman"/>
              <a:ea typeface="Times New Roman"/>
              <a:cs typeface="Times New Roman"/>
              <a:sym typeface="Times New Roman"/>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30" name="Google Shape;130;p24"/>
          <p:cNvSpPr txBox="1"/>
          <p:nvPr>
            <p:ph idx="1" type="body"/>
          </p:nvPr>
        </p:nvSpPr>
        <p:spPr>
          <a:xfrm>
            <a:off x="466525" y="1359275"/>
            <a:ext cx="4898700" cy="3306000"/>
          </a:xfrm>
          <a:prstGeom prst="rect">
            <a:avLst/>
          </a:prstGeom>
          <a:solidFill>
            <a:schemeClr val="lt2"/>
          </a:solidFill>
        </p:spPr>
        <p:txBody>
          <a:bodyPr anchorCtr="0" anchor="t" bIns="91425" lIns="91425" spcFirstLastPara="1" rIns="91425" wrap="square" tIns="91425">
            <a:noAutofit/>
          </a:bodyPr>
          <a:lstStyle/>
          <a:p>
            <a:pPr indent="-327025" lvl="0" marL="457200" rtl="0" algn="l">
              <a:lnSpc>
                <a:spcPct val="115000"/>
              </a:lnSpc>
              <a:spcBef>
                <a:spcPts val="0"/>
              </a:spcBef>
              <a:spcAft>
                <a:spcPts val="0"/>
              </a:spcAft>
              <a:buSzPts val="1550"/>
              <a:buChar char="●"/>
            </a:pPr>
            <a:r>
              <a:rPr lang="en" sz="1550"/>
              <a:t>D</a:t>
            </a:r>
            <a:r>
              <a:rPr lang="en" sz="1550"/>
              <a:t>ataset contains </a:t>
            </a:r>
            <a:r>
              <a:rPr b="1" lang="en" sz="1550"/>
              <a:t>10721 rows</a:t>
            </a:r>
            <a:r>
              <a:rPr lang="en" sz="1550"/>
              <a:t> of data  and </a:t>
            </a:r>
            <a:r>
              <a:rPr b="1" lang="en" sz="1550"/>
              <a:t>21</a:t>
            </a:r>
            <a:r>
              <a:rPr lang="en" sz="1550"/>
              <a:t> </a:t>
            </a:r>
            <a:r>
              <a:rPr b="1" lang="en" sz="1550"/>
              <a:t>columns</a:t>
            </a:r>
            <a:r>
              <a:rPr lang="en" sz="1550"/>
              <a:t>.</a:t>
            </a:r>
            <a:endParaRPr sz="1550"/>
          </a:p>
          <a:p>
            <a:pPr indent="-327025" lvl="0" marL="457200" rtl="0" algn="l">
              <a:lnSpc>
                <a:spcPct val="115000"/>
              </a:lnSpc>
              <a:spcBef>
                <a:spcPts val="1000"/>
              </a:spcBef>
              <a:spcAft>
                <a:spcPts val="0"/>
              </a:spcAft>
              <a:buSzPts val="1550"/>
              <a:buChar char="●"/>
            </a:pPr>
            <a:r>
              <a:rPr lang="en" sz="1550"/>
              <a:t>Model training </a:t>
            </a:r>
            <a:r>
              <a:rPr b="1" lang="en" sz="1550"/>
              <a:t>80% </a:t>
            </a:r>
            <a:r>
              <a:rPr lang="en" sz="1550"/>
              <a:t>, testing </a:t>
            </a:r>
            <a:r>
              <a:rPr b="1" lang="en" sz="1550"/>
              <a:t>20%.</a:t>
            </a:r>
            <a:r>
              <a:rPr lang="en" sz="1550"/>
              <a:t> </a:t>
            </a:r>
            <a:endParaRPr sz="1550"/>
          </a:p>
          <a:p>
            <a:pPr indent="-327025" lvl="0" marL="457200" rtl="0" algn="l">
              <a:lnSpc>
                <a:spcPct val="115000"/>
              </a:lnSpc>
              <a:spcBef>
                <a:spcPts val="1000"/>
              </a:spcBef>
              <a:spcAft>
                <a:spcPts val="0"/>
              </a:spcAft>
              <a:buSzPts val="1550"/>
              <a:buChar char="●"/>
            </a:pPr>
            <a:r>
              <a:rPr b="1" lang="en" sz="1550"/>
              <a:t>Random Forest classifier</a:t>
            </a:r>
            <a:r>
              <a:rPr lang="en" sz="1550"/>
              <a:t> </a:t>
            </a:r>
            <a:endParaRPr sz="1550"/>
          </a:p>
          <a:p>
            <a:pPr indent="-327025" lvl="0" marL="457200" rtl="0" algn="l">
              <a:lnSpc>
                <a:spcPct val="115000"/>
              </a:lnSpc>
              <a:spcBef>
                <a:spcPts val="1000"/>
              </a:spcBef>
              <a:spcAft>
                <a:spcPts val="0"/>
              </a:spcAft>
              <a:buSzPts val="1550"/>
              <a:buChar char="●"/>
            </a:pPr>
            <a:r>
              <a:rPr b="1" lang="en" sz="1550"/>
              <a:t>98.4%</a:t>
            </a:r>
            <a:r>
              <a:rPr lang="en" sz="1550"/>
              <a:t> accuracy and 97.8% precision.</a:t>
            </a:r>
            <a:endParaRPr sz="1550"/>
          </a:p>
          <a:p>
            <a:pPr indent="-327025" lvl="0" marL="457200" rtl="0" algn="l">
              <a:lnSpc>
                <a:spcPct val="115000"/>
              </a:lnSpc>
              <a:spcBef>
                <a:spcPts val="1000"/>
              </a:spcBef>
              <a:spcAft>
                <a:spcPts val="0"/>
              </a:spcAft>
              <a:buSzPts val="1550"/>
              <a:buChar char="●"/>
            </a:pPr>
            <a:r>
              <a:rPr lang="en" sz="1550"/>
              <a:t>Nodemon app.js</a:t>
            </a:r>
            <a:endParaRPr sz="1550"/>
          </a:p>
          <a:p>
            <a:pPr indent="-327025" lvl="0" marL="457200" rtl="0" algn="l">
              <a:lnSpc>
                <a:spcPct val="115000"/>
              </a:lnSpc>
              <a:spcBef>
                <a:spcPts val="1000"/>
              </a:spcBef>
              <a:spcAft>
                <a:spcPts val="1000"/>
              </a:spcAft>
              <a:buSzPts val="1550"/>
              <a:buChar char="●"/>
            </a:pPr>
            <a:r>
              <a:rPr lang="en" sz="1550"/>
              <a:t>MongoDB local database collection - ThyroidDB</a:t>
            </a:r>
            <a:endParaRPr sz="1550"/>
          </a:p>
        </p:txBody>
      </p:sp>
      <p:pic>
        <p:nvPicPr>
          <p:cNvPr id="131" name="Google Shape;131;p24"/>
          <p:cNvPicPr preferRelativeResize="0"/>
          <p:nvPr/>
        </p:nvPicPr>
        <p:blipFill rotWithShape="1">
          <a:blip r:embed="rId3">
            <a:alphaModFix/>
          </a:blip>
          <a:srcRect b="-5659" l="0" r="0" t="5660"/>
          <a:stretch/>
        </p:blipFill>
        <p:spPr>
          <a:xfrm>
            <a:off x="5557854" y="1437062"/>
            <a:ext cx="3283176" cy="33059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p25"/>
          <p:cNvPicPr preferRelativeResize="0"/>
          <p:nvPr/>
        </p:nvPicPr>
        <p:blipFill>
          <a:blip r:embed="rId3">
            <a:alphaModFix/>
          </a:blip>
          <a:stretch>
            <a:fillRect/>
          </a:stretch>
        </p:blipFill>
        <p:spPr>
          <a:xfrm>
            <a:off x="152400" y="185825"/>
            <a:ext cx="4419602" cy="2129426"/>
          </a:xfrm>
          <a:prstGeom prst="rect">
            <a:avLst/>
          </a:prstGeom>
          <a:noFill/>
          <a:ln>
            <a:noFill/>
          </a:ln>
        </p:spPr>
      </p:pic>
      <p:pic>
        <p:nvPicPr>
          <p:cNvPr id="137" name="Google Shape;137;p25"/>
          <p:cNvPicPr preferRelativeResize="0"/>
          <p:nvPr/>
        </p:nvPicPr>
        <p:blipFill>
          <a:blip r:embed="rId4">
            <a:alphaModFix/>
          </a:blip>
          <a:stretch>
            <a:fillRect/>
          </a:stretch>
        </p:blipFill>
        <p:spPr>
          <a:xfrm>
            <a:off x="152400" y="2571750"/>
            <a:ext cx="4419600" cy="2289524"/>
          </a:xfrm>
          <a:prstGeom prst="rect">
            <a:avLst/>
          </a:prstGeom>
          <a:noFill/>
          <a:ln>
            <a:noFill/>
          </a:ln>
        </p:spPr>
      </p:pic>
      <p:pic>
        <p:nvPicPr>
          <p:cNvPr id="138" name="Google Shape;138;p25"/>
          <p:cNvPicPr preferRelativeResize="0"/>
          <p:nvPr/>
        </p:nvPicPr>
        <p:blipFill>
          <a:blip r:embed="rId5">
            <a:alphaModFix/>
          </a:blip>
          <a:stretch>
            <a:fillRect/>
          </a:stretch>
        </p:blipFill>
        <p:spPr>
          <a:xfrm>
            <a:off x="4724400" y="185826"/>
            <a:ext cx="4267201" cy="2129425"/>
          </a:xfrm>
          <a:prstGeom prst="rect">
            <a:avLst/>
          </a:prstGeom>
          <a:noFill/>
          <a:ln>
            <a:noFill/>
          </a:ln>
        </p:spPr>
      </p:pic>
      <p:pic>
        <p:nvPicPr>
          <p:cNvPr id="139" name="Google Shape;139;p25"/>
          <p:cNvPicPr preferRelativeResize="0"/>
          <p:nvPr/>
        </p:nvPicPr>
        <p:blipFill>
          <a:blip r:embed="rId6">
            <a:alphaModFix/>
          </a:blip>
          <a:stretch>
            <a:fillRect/>
          </a:stretch>
        </p:blipFill>
        <p:spPr>
          <a:xfrm>
            <a:off x="4724400" y="2576950"/>
            <a:ext cx="4267201" cy="22843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6"/>
          <p:cNvPicPr preferRelativeResize="0"/>
          <p:nvPr/>
        </p:nvPicPr>
        <p:blipFill>
          <a:blip r:embed="rId3">
            <a:alphaModFix/>
          </a:blip>
          <a:stretch>
            <a:fillRect/>
          </a:stretch>
        </p:blipFill>
        <p:spPr>
          <a:xfrm>
            <a:off x="152400" y="304800"/>
            <a:ext cx="4274749" cy="2194600"/>
          </a:xfrm>
          <a:prstGeom prst="rect">
            <a:avLst/>
          </a:prstGeom>
          <a:noFill/>
          <a:ln>
            <a:noFill/>
          </a:ln>
        </p:spPr>
      </p:pic>
      <p:pic>
        <p:nvPicPr>
          <p:cNvPr id="145" name="Google Shape;145;p26"/>
          <p:cNvPicPr preferRelativeResize="0"/>
          <p:nvPr/>
        </p:nvPicPr>
        <p:blipFill>
          <a:blip r:embed="rId4">
            <a:alphaModFix/>
          </a:blip>
          <a:stretch>
            <a:fillRect/>
          </a:stretch>
        </p:blipFill>
        <p:spPr>
          <a:xfrm>
            <a:off x="5404200" y="2499400"/>
            <a:ext cx="3295225" cy="2491700"/>
          </a:xfrm>
          <a:prstGeom prst="rect">
            <a:avLst/>
          </a:prstGeom>
          <a:noFill/>
          <a:ln>
            <a:noFill/>
          </a:ln>
        </p:spPr>
      </p:pic>
      <p:pic>
        <p:nvPicPr>
          <p:cNvPr id="146" name="Google Shape;146;p26"/>
          <p:cNvPicPr preferRelativeResize="0"/>
          <p:nvPr/>
        </p:nvPicPr>
        <p:blipFill>
          <a:blip r:embed="rId5">
            <a:alphaModFix/>
          </a:blip>
          <a:stretch>
            <a:fillRect/>
          </a:stretch>
        </p:blipFill>
        <p:spPr>
          <a:xfrm>
            <a:off x="152400" y="2499400"/>
            <a:ext cx="4627850" cy="2491700"/>
          </a:xfrm>
          <a:prstGeom prst="rect">
            <a:avLst/>
          </a:prstGeom>
          <a:noFill/>
          <a:ln>
            <a:noFill/>
          </a:ln>
        </p:spPr>
      </p:pic>
      <p:pic>
        <p:nvPicPr>
          <p:cNvPr id="147" name="Google Shape;147;p26"/>
          <p:cNvPicPr preferRelativeResize="0"/>
          <p:nvPr/>
        </p:nvPicPr>
        <p:blipFill>
          <a:blip r:embed="rId6">
            <a:alphaModFix/>
          </a:blip>
          <a:stretch>
            <a:fillRect/>
          </a:stretch>
        </p:blipFill>
        <p:spPr>
          <a:xfrm>
            <a:off x="4572000" y="304800"/>
            <a:ext cx="4512252" cy="2194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pic>
        <p:nvPicPr>
          <p:cNvPr id="152" name="Google Shape;152;p27"/>
          <p:cNvPicPr preferRelativeResize="0"/>
          <p:nvPr/>
        </p:nvPicPr>
        <p:blipFill>
          <a:blip r:embed="rId3">
            <a:alphaModFix/>
          </a:blip>
          <a:stretch>
            <a:fillRect/>
          </a:stretch>
        </p:blipFill>
        <p:spPr>
          <a:xfrm>
            <a:off x="66900" y="341550"/>
            <a:ext cx="4453977" cy="2169475"/>
          </a:xfrm>
          <a:prstGeom prst="rect">
            <a:avLst/>
          </a:prstGeom>
          <a:noFill/>
          <a:ln>
            <a:noFill/>
          </a:ln>
        </p:spPr>
      </p:pic>
      <p:pic>
        <p:nvPicPr>
          <p:cNvPr id="153" name="Google Shape;153;p27"/>
          <p:cNvPicPr preferRelativeResize="0"/>
          <p:nvPr/>
        </p:nvPicPr>
        <p:blipFill>
          <a:blip r:embed="rId4">
            <a:alphaModFix/>
          </a:blip>
          <a:stretch>
            <a:fillRect/>
          </a:stretch>
        </p:blipFill>
        <p:spPr>
          <a:xfrm>
            <a:off x="66900" y="2630000"/>
            <a:ext cx="4453976" cy="2118526"/>
          </a:xfrm>
          <a:prstGeom prst="rect">
            <a:avLst/>
          </a:prstGeom>
          <a:noFill/>
          <a:ln>
            <a:noFill/>
          </a:ln>
        </p:spPr>
      </p:pic>
      <p:pic>
        <p:nvPicPr>
          <p:cNvPr id="154" name="Google Shape;154;p27"/>
          <p:cNvPicPr preferRelativeResize="0"/>
          <p:nvPr/>
        </p:nvPicPr>
        <p:blipFill>
          <a:blip r:embed="rId5">
            <a:alphaModFix/>
          </a:blip>
          <a:stretch>
            <a:fillRect/>
          </a:stretch>
        </p:blipFill>
        <p:spPr>
          <a:xfrm>
            <a:off x="4564375" y="341550"/>
            <a:ext cx="4570401" cy="2169475"/>
          </a:xfrm>
          <a:prstGeom prst="rect">
            <a:avLst/>
          </a:prstGeom>
          <a:noFill/>
          <a:ln>
            <a:noFill/>
          </a:ln>
        </p:spPr>
      </p:pic>
      <p:pic>
        <p:nvPicPr>
          <p:cNvPr id="155" name="Google Shape;155;p27"/>
          <p:cNvPicPr preferRelativeResize="0"/>
          <p:nvPr/>
        </p:nvPicPr>
        <p:blipFill>
          <a:blip r:embed="rId6">
            <a:alphaModFix/>
          </a:blip>
          <a:stretch>
            <a:fillRect/>
          </a:stretch>
        </p:blipFill>
        <p:spPr>
          <a:xfrm>
            <a:off x="4597025" y="2630000"/>
            <a:ext cx="4505099" cy="21185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pic>
        <p:nvPicPr>
          <p:cNvPr id="160" name="Google Shape;160;p28"/>
          <p:cNvPicPr preferRelativeResize="0"/>
          <p:nvPr/>
        </p:nvPicPr>
        <p:blipFill>
          <a:blip r:embed="rId3">
            <a:alphaModFix/>
          </a:blip>
          <a:stretch>
            <a:fillRect/>
          </a:stretch>
        </p:blipFill>
        <p:spPr>
          <a:xfrm>
            <a:off x="152400" y="152400"/>
            <a:ext cx="2888152" cy="4838701"/>
          </a:xfrm>
          <a:prstGeom prst="rect">
            <a:avLst/>
          </a:prstGeom>
          <a:noFill/>
          <a:ln>
            <a:noFill/>
          </a:ln>
        </p:spPr>
      </p:pic>
      <p:pic>
        <p:nvPicPr>
          <p:cNvPr id="161" name="Google Shape;161;p28"/>
          <p:cNvPicPr preferRelativeResize="0"/>
          <p:nvPr/>
        </p:nvPicPr>
        <p:blipFill>
          <a:blip r:embed="rId4">
            <a:alphaModFix/>
          </a:blip>
          <a:stretch>
            <a:fillRect/>
          </a:stretch>
        </p:blipFill>
        <p:spPr>
          <a:xfrm>
            <a:off x="3192952" y="152400"/>
            <a:ext cx="2894805" cy="4838700"/>
          </a:xfrm>
          <a:prstGeom prst="rect">
            <a:avLst/>
          </a:prstGeom>
          <a:noFill/>
          <a:ln>
            <a:noFill/>
          </a:ln>
        </p:spPr>
      </p:pic>
      <p:pic>
        <p:nvPicPr>
          <p:cNvPr id="162" name="Google Shape;162;p28"/>
          <p:cNvPicPr preferRelativeResize="0"/>
          <p:nvPr/>
        </p:nvPicPr>
        <p:blipFill>
          <a:blip r:embed="rId5">
            <a:alphaModFix/>
          </a:blip>
          <a:stretch>
            <a:fillRect/>
          </a:stretch>
        </p:blipFill>
        <p:spPr>
          <a:xfrm>
            <a:off x="6240150" y="152400"/>
            <a:ext cx="2751450" cy="4838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29"/>
          <p:cNvPicPr preferRelativeResize="0"/>
          <p:nvPr/>
        </p:nvPicPr>
        <p:blipFill>
          <a:blip r:embed="rId3">
            <a:alphaModFix/>
          </a:blip>
          <a:stretch>
            <a:fillRect/>
          </a:stretch>
        </p:blipFill>
        <p:spPr>
          <a:xfrm>
            <a:off x="152400" y="152400"/>
            <a:ext cx="2867691" cy="4838700"/>
          </a:xfrm>
          <a:prstGeom prst="rect">
            <a:avLst/>
          </a:prstGeom>
          <a:noFill/>
          <a:ln>
            <a:noFill/>
          </a:ln>
        </p:spPr>
      </p:pic>
      <p:pic>
        <p:nvPicPr>
          <p:cNvPr id="168" name="Google Shape;168;p29"/>
          <p:cNvPicPr preferRelativeResize="0"/>
          <p:nvPr/>
        </p:nvPicPr>
        <p:blipFill>
          <a:blip r:embed="rId4">
            <a:alphaModFix/>
          </a:blip>
          <a:stretch>
            <a:fillRect/>
          </a:stretch>
        </p:blipFill>
        <p:spPr>
          <a:xfrm>
            <a:off x="3172491" y="152400"/>
            <a:ext cx="2837353" cy="4838700"/>
          </a:xfrm>
          <a:prstGeom prst="rect">
            <a:avLst/>
          </a:prstGeom>
          <a:noFill/>
          <a:ln>
            <a:noFill/>
          </a:ln>
        </p:spPr>
      </p:pic>
      <p:pic>
        <p:nvPicPr>
          <p:cNvPr id="169" name="Google Shape;169;p29"/>
          <p:cNvPicPr preferRelativeResize="0"/>
          <p:nvPr/>
        </p:nvPicPr>
        <p:blipFill>
          <a:blip r:embed="rId5">
            <a:alphaModFix/>
          </a:blip>
          <a:stretch>
            <a:fillRect/>
          </a:stretch>
        </p:blipFill>
        <p:spPr>
          <a:xfrm>
            <a:off x="6162244" y="152400"/>
            <a:ext cx="2829357" cy="479651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30"/>
          <p:cNvPicPr preferRelativeResize="0"/>
          <p:nvPr/>
        </p:nvPicPr>
        <p:blipFill>
          <a:blip r:embed="rId3">
            <a:alphaModFix/>
          </a:blip>
          <a:stretch>
            <a:fillRect/>
          </a:stretch>
        </p:blipFill>
        <p:spPr>
          <a:xfrm>
            <a:off x="152400" y="152400"/>
            <a:ext cx="2850772" cy="4838700"/>
          </a:xfrm>
          <a:prstGeom prst="rect">
            <a:avLst/>
          </a:prstGeom>
          <a:noFill/>
          <a:ln>
            <a:noFill/>
          </a:ln>
        </p:spPr>
      </p:pic>
      <p:pic>
        <p:nvPicPr>
          <p:cNvPr id="175" name="Google Shape;175;p30"/>
          <p:cNvPicPr preferRelativeResize="0"/>
          <p:nvPr/>
        </p:nvPicPr>
        <p:blipFill>
          <a:blip r:embed="rId4">
            <a:alphaModFix/>
          </a:blip>
          <a:stretch>
            <a:fillRect/>
          </a:stretch>
        </p:blipFill>
        <p:spPr>
          <a:xfrm>
            <a:off x="3155572" y="152400"/>
            <a:ext cx="2862686" cy="48387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31"/>
          <p:cNvPicPr preferRelativeResize="0"/>
          <p:nvPr/>
        </p:nvPicPr>
        <p:blipFill>
          <a:blip r:embed="rId3">
            <a:alphaModFix/>
          </a:blip>
          <a:stretch>
            <a:fillRect/>
          </a:stretch>
        </p:blipFill>
        <p:spPr>
          <a:xfrm>
            <a:off x="4156450" y="0"/>
            <a:ext cx="4987548" cy="2444525"/>
          </a:xfrm>
          <a:prstGeom prst="rect">
            <a:avLst/>
          </a:prstGeom>
          <a:noFill/>
          <a:ln>
            <a:noFill/>
          </a:ln>
        </p:spPr>
      </p:pic>
      <p:pic>
        <p:nvPicPr>
          <p:cNvPr id="181" name="Google Shape;181;p31"/>
          <p:cNvPicPr preferRelativeResize="0"/>
          <p:nvPr/>
        </p:nvPicPr>
        <p:blipFill>
          <a:blip r:embed="rId4">
            <a:alphaModFix/>
          </a:blip>
          <a:stretch>
            <a:fillRect/>
          </a:stretch>
        </p:blipFill>
        <p:spPr>
          <a:xfrm>
            <a:off x="0" y="0"/>
            <a:ext cx="5096148" cy="2444537"/>
          </a:xfrm>
          <a:prstGeom prst="rect">
            <a:avLst/>
          </a:prstGeom>
          <a:noFill/>
          <a:ln>
            <a:noFill/>
          </a:ln>
        </p:spPr>
      </p:pic>
      <p:pic>
        <p:nvPicPr>
          <p:cNvPr id="182" name="Google Shape;182;p31"/>
          <p:cNvPicPr preferRelativeResize="0"/>
          <p:nvPr/>
        </p:nvPicPr>
        <p:blipFill>
          <a:blip r:embed="rId5">
            <a:alphaModFix/>
          </a:blip>
          <a:stretch>
            <a:fillRect/>
          </a:stretch>
        </p:blipFill>
        <p:spPr>
          <a:xfrm>
            <a:off x="0" y="2496877"/>
            <a:ext cx="4567227" cy="2494599"/>
          </a:xfrm>
          <a:prstGeom prst="rect">
            <a:avLst/>
          </a:prstGeom>
          <a:noFill/>
          <a:ln>
            <a:noFill/>
          </a:ln>
        </p:spPr>
      </p:pic>
      <p:pic>
        <p:nvPicPr>
          <p:cNvPr id="183" name="Google Shape;183;p31"/>
          <p:cNvPicPr preferRelativeResize="0"/>
          <p:nvPr/>
        </p:nvPicPr>
        <p:blipFill>
          <a:blip r:embed="rId6">
            <a:alphaModFix/>
          </a:blip>
          <a:stretch>
            <a:fillRect/>
          </a:stretch>
        </p:blipFill>
        <p:spPr>
          <a:xfrm>
            <a:off x="4424375" y="2496875"/>
            <a:ext cx="4719627" cy="2494600"/>
          </a:xfrm>
          <a:prstGeom prst="rect">
            <a:avLst/>
          </a:prstGeom>
          <a:noFill/>
          <a:ln>
            <a:noFill/>
          </a:ln>
        </p:spPr>
      </p:pic>
      <p:cxnSp>
        <p:nvCxnSpPr>
          <p:cNvPr id="184" name="Google Shape;184;p31"/>
          <p:cNvCxnSpPr/>
          <p:nvPr/>
        </p:nvCxnSpPr>
        <p:spPr>
          <a:xfrm flipH="1">
            <a:off x="4427075" y="14575"/>
            <a:ext cx="10500" cy="4966500"/>
          </a:xfrm>
          <a:prstGeom prst="straightConnector1">
            <a:avLst/>
          </a:prstGeom>
          <a:noFill/>
          <a:ln cap="flat" cmpd="sng" w="38100">
            <a:solidFill>
              <a:schemeClr val="lt1"/>
            </a:solidFill>
            <a:prstDash val="solid"/>
            <a:round/>
            <a:headEnd len="med" w="med" type="none"/>
            <a:tailEnd len="med" w="med" type="none"/>
          </a:ln>
        </p:spPr>
      </p:cxnSp>
      <p:sp>
        <p:nvSpPr>
          <p:cNvPr id="185" name="Google Shape;185;p31"/>
          <p:cNvSpPr txBox="1"/>
          <p:nvPr>
            <p:ph idx="1" type="body"/>
          </p:nvPr>
        </p:nvSpPr>
        <p:spPr>
          <a:xfrm>
            <a:off x="720000" y="1987675"/>
            <a:ext cx="2025300" cy="15030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t/>
            </a:r>
            <a:endParaRPr/>
          </a:p>
        </p:txBody>
      </p:sp>
      <p:sp>
        <p:nvSpPr>
          <p:cNvPr id="186" name="Google Shape;186;p31"/>
          <p:cNvSpPr txBox="1"/>
          <p:nvPr>
            <p:ph type="title"/>
          </p:nvPr>
        </p:nvSpPr>
        <p:spPr>
          <a:xfrm>
            <a:off x="938025" y="539500"/>
            <a:ext cx="72681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pic>
        <p:nvPicPr>
          <p:cNvPr id="191" name="Google Shape;191;p32"/>
          <p:cNvPicPr preferRelativeResize="0"/>
          <p:nvPr/>
        </p:nvPicPr>
        <p:blipFill rotWithShape="1">
          <a:blip r:embed="rId3">
            <a:alphaModFix/>
          </a:blip>
          <a:srcRect b="-5895" l="-5941" r="-8096" t="-8129"/>
          <a:stretch/>
        </p:blipFill>
        <p:spPr>
          <a:xfrm>
            <a:off x="0" y="0"/>
            <a:ext cx="9144002" cy="5143499"/>
          </a:xfrm>
          <a:prstGeom prst="rect">
            <a:avLst/>
          </a:prstGeom>
          <a:noFill/>
          <a:ln>
            <a:noFill/>
          </a:ln>
        </p:spPr>
      </p:pic>
      <p:sp>
        <p:nvSpPr>
          <p:cNvPr id="192" name="Google Shape;192;p32"/>
          <p:cNvSpPr txBox="1"/>
          <p:nvPr>
            <p:ph idx="1" type="body"/>
          </p:nvPr>
        </p:nvSpPr>
        <p:spPr>
          <a:xfrm>
            <a:off x="720000" y="1987675"/>
            <a:ext cx="2025300" cy="1503000"/>
          </a:xfrm>
          <a:prstGeom prst="rect">
            <a:avLst/>
          </a:prstGeom>
        </p:spPr>
        <p:txBody>
          <a:bodyPr anchorCtr="0" anchor="t" bIns="91425" lIns="91425" spcFirstLastPara="1" rIns="91425" wrap="square" tIns="91425">
            <a:normAutofit/>
          </a:bodyPr>
          <a:lstStyle/>
          <a:p>
            <a:pPr indent="0" lvl="0" marL="0" rtl="0" algn="l">
              <a:spcBef>
                <a:spcPts val="0"/>
              </a:spcBef>
              <a:spcAft>
                <a:spcPts val="1000"/>
              </a:spcAft>
              <a:buNone/>
            </a:pPr>
            <a:r>
              <a:t/>
            </a:r>
            <a:endParaRPr/>
          </a:p>
        </p:txBody>
      </p:sp>
      <p:sp>
        <p:nvSpPr>
          <p:cNvPr id="193" name="Google Shape;193;p32"/>
          <p:cNvSpPr txBox="1"/>
          <p:nvPr>
            <p:ph type="title"/>
          </p:nvPr>
        </p:nvSpPr>
        <p:spPr>
          <a:xfrm>
            <a:off x="938025" y="539500"/>
            <a:ext cx="72681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3"/>
          <p:cNvSpPr txBox="1"/>
          <p:nvPr>
            <p:ph type="title"/>
          </p:nvPr>
        </p:nvSpPr>
        <p:spPr>
          <a:xfrm>
            <a:off x="938025" y="242800"/>
            <a:ext cx="7268100" cy="8694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1428"/>
              <a:buFont typeface="Arial"/>
              <a:buNone/>
            </a:pPr>
            <a:r>
              <a:rPr b="1" lang="en">
                <a:latin typeface="Times New Roman"/>
                <a:ea typeface="Times New Roman"/>
                <a:cs typeface="Times New Roman"/>
                <a:sym typeface="Times New Roman"/>
              </a:rPr>
              <a:t>CONCLUSION AND FUTURE SCOPE</a:t>
            </a:r>
            <a:endParaRPr b="1">
              <a:latin typeface="Times New Roman"/>
              <a:ea typeface="Times New Roman"/>
              <a:cs typeface="Times New Roman"/>
              <a:sym typeface="Times New Roman"/>
            </a:endParaRPr>
          </a:p>
          <a:p>
            <a:pPr indent="0" lvl="0" marL="0" rtl="0" algn="ctr">
              <a:spcBef>
                <a:spcPts val="0"/>
              </a:spcBef>
              <a:spcAft>
                <a:spcPts val="0"/>
              </a:spcAft>
              <a:buNone/>
            </a:pPr>
            <a:r>
              <a:t/>
            </a:r>
            <a:endParaRPr/>
          </a:p>
        </p:txBody>
      </p:sp>
      <p:sp>
        <p:nvSpPr>
          <p:cNvPr id="199" name="Google Shape;199;p33"/>
          <p:cNvSpPr txBox="1"/>
          <p:nvPr>
            <p:ph idx="1" type="body"/>
          </p:nvPr>
        </p:nvSpPr>
        <p:spPr>
          <a:xfrm>
            <a:off x="429550" y="1202875"/>
            <a:ext cx="5830200" cy="3578700"/>
          </a:xfrm>
          <a:prstGeom prst="rect">
            <a:avLst/>
          </a:prstGeom>
          <a:solidFill>
            <a:schemeClr val="lt2"/>
          </a:solidFill>
        </p:spPr>
        <p:txBody>
          <a:bodyPr anchorCtr="0" anchor="t" bIns="91425" lIns="91425" spcFirstLastPara="1" rIns="91425" wrap="square" tIns="91425">
            <a:noAutofit/>
          </a:bodyPr>
          <a:lstStyle/>
          <a:p>
            <a:pPr indent="-327025" lvl="0" marL="457200" rtl="0" algn="l">
              <a:spcBef>
                <a:spcPts val="0"/>
              </a:spcBef>
              <a:spcAft>
                <a:spcPts val="0"/>
              </a:spcAft>
              <a:buClr>
                <a:schemeClr val="dk1"/>
              </a:buClr>
              <a:buSzPts val="1550"/>
              <a:buAutoNum type="arabicPeriod"/>
            </a:pPr>
            <a:r>
              <a:rPr lang="en" sz="1550">
                <a:solidFill>
                  <a:schemeClr val="dk1"/>
                </a:solidFill>
                <a:highlight>
                  <a:schemeClr val="lt2"/>
                </a:highlight>
              </a:rPr>
              <a:t>Provides preliminary indication of health status.</a:t>
            </a:r>
            <a:endParaRPr sz="1550">
              <a:solidFill>
                <a:schemeClr val="dk1"/>
              </a:solidFill>
              <a:highlight>
                <a:schemeClr val="lt2"/>
              </a:highlight>
            </a:endParaRPr>
          </a:p>
          <a:p>
            <a:pPr indent="-327025" lvl="0" marL="457200" rtl="0" algn="l">
              <a:spcBef>
                <a:spcPts val="0"/>
              </a:spcBef>
              <a:spcAft>
                <a:spcPts val="0"/>
              </a:spcAft>
              <a:buClr>
                <a:schemeClr val="dk1"/>
              </a:buClr>
              <a:buSzPts val="1550"/>
              <a:buAutoNum type="arabicPeriod"/>
            </a:pPr>
            <a:r>
              <a:rPr lang="en" sz="1550">
                <a:solidFill>
                  <a:schemeClr val="dk1"/>
                </a:solidFill>
                <a:highlight>
                  <a:schemeClr val="lt2"/>
                </a:highlight>
              </a:rPr>
              <a:t>Help bridge the gap for accessible healthcare resources.</a:t>
            </a:r>
            <a:endParaRPr sz="1550">
              <a:solidFill>
                <a:schemeClr val="dk1"/>
              </a:solidFill>
              <a:highlight>
                <a:schemeClr val="lt2"/>
              </a:highlight>
            </a:endParaRPr>
          </a:p>
          <a:p>
            <a:pPr indent="-327025" lvl="0" marL="457200" rtl="0" algn="l">
              <a:spcBef>
                <a:spcPts val="0"/>
              </a:spcBef>
              <a:spcAft>
                <a:spcPts val="0"/>
              </a:spcAft>
              <a:buClr>
                <a:schemeClr val="dk1"/>
              </a:buClr>
              <a:buSzPts val="1550"/>
              <a:buAutoNum type="arabicPeriod"/>
            </a:pPr>
            <a:r>
              <a:rPr lang="en" sz="1550">
                <a:solidFill>
                  <a:schemeClr val="dk1"/>
                </a:solidFill>
                <a:highlight>
                  <a:schemeClr val="lt2"/>
                </a:highlight>
              </a:rPr>
              <a:t>Ensuring robust data privacy, and resolving ethical concerns.</a:t>
            </a:r>
            <a:endParaRPr sz="1550">
              <a:solidFill>
                <a:schemeClr val="dk1"/>
              </a:solidFill>
              <a:highlight>
                <a:schemeClr val="lt2"/>
              </a:highlight>
            </a:endParaRPr>
          </a:p>
          <a:p>
            <a:pPr indent="-327025" lvl="0" marL="457200" rtl="0" algn="l">
              <a:spcBef>
                <a:spcPts val="0"/>
              </a:spcBef>
              <a:spcAft>
                <a:spcPts val="0"/>
              </a:spcAft>
              <a:buClr>
                <a:schemeClr val="dk1"/>
              </a:buClr>
              <a:buSzPts val="1550"/>
              <a:buAutoNum type="arabicPeriod"/>
            </a:pPr>
            <a:r>
              <a:rPr lang="en" sz="1550">
                <a:solidFill>
                  <a:schemeClr val="dk1"/>
                </a:solidFill>
                <a:highlight>
                  <a:schemeClr val="lt2"/>
                </a:highlight>
              </a:rPr>
              <a:t>Helps reduce the workload for healthcare professionals, allowing them to focus on cases requiring more detailed attention.</a:t>
            </a:r>
            <a:endParaRPr sz="1550">
              <a:solidFill>
                <a:schemeClr val="dk1"/>
              </a:solidFill>
              <a:highlight>
                <a:schemeClr val="lt2"/>
              </a:highlight>
            </a:endParaRPr>
          </a:p>
          <a:p>
            <a:pPr indent="-327025" lvl="0" marL="457200" rtl="0" algn="l">
              <a:spcBef>
                <a:spcPts val="0"/>
              </a:spcBef>
              <a:spcAft>
                <a:spcPts val="0"/>
              </a:spcAft>
              <a:buClr>
                <a:schemeClr val="dk1"/>
              </a:buClr>
              <a:buSzPts val="1550"/>
              <a:buAutoNum type="arabicPeriod"/>
            </a:pPr>
            <a:r>
              <a:rPr lang="en" sz="1550">
                <a:solidFill>
                  <a:schemeClr val="dk1"/>
                </a:solidFill>
                <a:highlight>
                  <a:schemeClr val="lt2"/>
                </a:highlight>
              </a:rPr>
              <a:t>Can explore integrating with medical systems, expanding diagnostic capabilities, and creating a mobile app to increase accessibility and user engagement.</a:t>
            </a:r>
            <a:endParaRPr sz="1550">
              <a:solidFill>
                <a:schemeClr val="dk1"/>
              </a:solidFill>
              <a:highlight>
                <a:schemeClr val="lt2"/>
              </a:highlight>
            </a:endParaRPr>
          </a:p>
          <a:p>
            <a:pPr indent="0" lvl="0" marL="0" rtl="0" algn="l">
              <a:spcBef>
                <a:spcPts val="0"/>
              </a:spcBef>
              <a:spcAft>
                <a:spcPts val="1000"/>
              </a:spcAft>
              <a:buNone/>
            </a:pPr>
            <a:r>
              <a:t/>
            </a:r>
            <a:endParaRPr sz="1900"/>
          </a:p>
        </p:txBody>
      </p:sp>
      <p:pic>
        <p:nvPicPr>
          <p:cNvPr id="200" name="Google Shape;200;p33"/>
          <p:cNvPicPr preferRelativeResize="0"/>
          <p:nvPr/>
        </p:nvPicPr>
        <p:blipFill>
          <a:blip r:embed="rId3">
            <a:alphaModFix/>
          </a:blip>
          <a:stretch>
            <a:fillRect/>
          </a:stretch>
        </p:blipFill>
        <p:spPr>
          <a:xfrm>
            <a:off x="6322125" y="1604875"/>
            <a:ext cx="2590099" cy="25900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6"/>
          <p:cNvSpPr txBox="1"/>
          <p:nvPr>
            <p:ph type="title"/>
          </p:nvPr>
        </p:nvSpPr>
        <p:spPr>
          <a:xfrm>
            <a:off x="938025" y="539500"/>
            <a:ext cx="72681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Times New Roman"/>
                <a:ea typeface="Times New Roman"/>
                <a:cs typeface="Times New Roman"/>
                <a:sym typeface="Times New Roman"/>
              </a:rPr>
              <a:t>PROBLEM STATEMENT</a:t>
            </a:r>
            <a:endParaRPr b="1" sz="2688">
              <a:latin typeface="Times New Roman"/>
              <a:ea typeface="Times New Roman"/>
              <a:cs typeface="Times New Roman"/>
              <a:sym typeface="Times New Roman"/>
            </a:endParaRPr>
          </a:p>
        </p:txBody>
      </p:sp>
      <p:sp>
        <p:nvSpPr>
          <p:cNvPr id="69" name="Google Shape;69;p16"/>
          <p:cNvSpPr txBox="1"/>
          <p:nvPr>
            <p:ph idx="1" type="body"/>
          </p:nvPr>
        </p:nvSpPr>
        <p:spPr>
          <a:xfrm>
            <a:off x="615875" y="1446275"/>
            <a:ext cx="7767900" cy="2847600"/>
          </a:xfrm>
          <a:prstGeom prst="rect">
            <a:avLst/>
          </a:prstGeom>
          <a:solidFill>
            <a:schemeClr val="lt2"/>
          </a:solidFill>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550">
                <a:solidFill>
                  <a:schemeClr val="dk1"/>
                </a:solidFill>
              </a:rPr>
              <a:t>Develop a web-based platform for thyroid disease detection, making it accessible to users for self-assessment a</a:t>
            </a:r>
            <a:r>
              <a:rPr lang="en" sz="1550">
                <a:solidFill>
                  <a:schemeClr val="dk1"/>
                </a:solidFill>
              </a:rPr>
              <a:t>nd early diagnosis</a:t>
            </a:r>
            <a:r>
              <a:rPr lang="en" sz="1550">
                <a:solidFill>
                  <a:schemeClr val="dk1"/>
                </a:solidFill>
              </a:rPr>
              <a:t>. The platform will provide a user-friendly interface that allows individuals to input relevant health data, and it will use a machine learning model to assess the likelihood of thyroid disease. Users will receive instant feedback on their health status, and if necessary, they will be directed to seek professional medical guidance.</a:t>
            </a:r>
            <a:endParaRPr sz="1550">
              <a:solidFill>
                <a:schemeClr val="dk1"/>
              </a:solidFill>
            </a:endParaRPr>
          </a:p>
          <a:p>
            <a:pPr indent="0" lvl="0" marL="0" rtl="0" algn="l">
              <a:spcBef>
                <a:spcPts val="0"/>
              </a:spcBef>
              <a:spcAft>
                <a:spcPts val="10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4"/>
          <p:cNvSpPr txBox="1"/>
          <p:nvPr>
            <p:ph idx="1" type="body"/>
          </p:nvPr>
        </p:nvSpPr>
        <p:spPr>
          <a:xfrm>
            <a:off x="485975" y="447100"/>
            <a:ext cx="8203200" cy="4237800"/>
          </a:xfrm>
          <a:prstGeom prst="rect">
            <a:avLst/>
          </a:prstGeom>
          <a:solidFill>
            <a:schemeClr val="lt2"/>
          </a:solidFill>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b="1" sz="35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b="1" sz="3500">
              <a:solidFill>
                <a:schemeClr val="dk1"/>
              </a:solidFill>
              <a:latin typeface="Times New Roman"/>
              <a:ea typeface="Times New Roman"/>
              <a:cs typeface="Times New Roman"/>
              <a:sym typeface="Times New Roman"/>
            </a:endParaRPr>
          </a:p>
          <a:p>
            <a:pPr indent="0" lvl="0" marL="0" rtl="0" algn="ctr">
              <a:lnSpc>
                <a:spcPct val="100000"/>
              </a:lnSpc>
              <a:spcBef>
                <a:spcPts val="0"/>
              </a:spcBef>
              <a:spcAft>
                <a:spcPts val="0"/>
              </a:spcAft>
              <a:buClr>
                <a:schemeClr val="dk1"/>
              </a:buClr>
              <a:buSzPts val="1100"/>
              <a:buFont typeface="Arial"/>
              <a:buNone/>
            </a:pPr>
            <a:r>
              <a:rPr b="1" lang="en" sz="3500">
                <a:solidFill>
                  <a:schemeClr val="dk1"/>
                </a:solidFill>
                <a:latin typeface="Times New Roman"/>
                <a:ea typeface="Times New Roman"/>
                <a:cs typeface="Times New Roman"/>
                <a:sym typeface="Times New Roman"/>
              </a:rPr>
              <a:t>THANK YOU</a:t>
            </a:r>
            <a:endParaRPr sz="2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3" name="Shape 73"/>
        <p:cNvGrpSpPr/>
        <p:nvPr/>
      </p:nvGrpSpPr>
      <p:grpSpPr>
        <a:xfrm>
          <a:off x="0" y="0"/>
          <a:ext cx="0" cy="0"/>
          <a:chOff x="0" y="0"/>
          <a:chExt cx="0" cy="0"/>
        </a:xfrm>
      </p:grpSpPr>
      <p:sp>
        <p:nvSpPr>
          <p:cNvPr id="74" name="Google Shape;74;p17"/>
          <p:cNvSpPr txBox="1"/>
          <p:nvPr>
            <p:ph type="title"/>
          </p:nvPr>
        </p:nvSpPr>
        <p:spPr>
          <a:xfrm>
            <a:off x="938025" y="261475"/>
            <a:ext cx="7268100" cy="850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b="1" lang="en">
                <a:latin typeface="Times New Roman"/>
                <a:ea typeface="Times New Roman"/>
                <a:cs typeface="Times New Roman"/>
                <a:sym typeface="Times New Roman"/>
              </a:rPr>
              <a:t>INTRODUCTION</a:t>
            </a:r>
            <a:endParaRPr/>
          </a:p>
        </p:txBody>
      </p:sp>
      <p:sp>
        <p:nvSpPr>
          <p:cNvPr id="75" name="Google Shape;75;p17"/>
          <p:cNvSpPr txBox="1"/>
          <p:nvPr>
            <p:ph idx="1" type="body"/>
          </p:nvPr>
        </p:nvSpPr>
        <p:spPr>
          <a:xfrm>
            <a:off x="429550" y="1167275"/>
            <a:ext cx="5761800" cy="3230700"/>
          </a:xfrm>
          <a:prstGeom prst="rect">
            <a:avLst/>
          </a:prstGeom>
          <a:solidFill>
            <a:schemeClr val="lt2"/>
          </a:solidFill>
        </p:spPr>
        <p:txBody>
          <a:bodyPr anchorCtr="0" anchor="t" bIns="91425" lIns="91425" spcFirstLastPara="1" rIns="91425" wrap="square" tIns="91425">
            <a:normAutofit fontScale="85000"/>
          </a:bodyPr>
          <a:lstStyle/>
          <a:p>
            <a:pPr indent="0" lvl="0" marL="0" rtl="0" algn="just">
              <a:spcBef>
                <a:spcPts val="0"/>
              </a:spcBef>
              <a:spcAft>
                <a:spcPts val="0"/>
              </a:spcAft>
              <a:buClr>
                <a:schemeClr val="dk1"/>
              </a:buClr>
              <a:buSzPct val="64705"/>
              <a:buFont typeface="Arial"/>
              <a:buNone/>
            </a:pPr>
            <a:r>
              <a:rPr lang="en" sz="1700">
                <a:solidFill>
                  <a:schemeClr val="dk1"/>
                </a:solidFill>
                <a:highlight>
                  <a:schemeClr val="lt2"/>
                </a:highlight>
              </a:rPr>
              <a:t>Thyroid disorders are among the most common </a:t>
            </a:r>
            <a:r>
              <a:rPr b="1" lang="en" sz="1700">
                <a:solidFill>
                  <a:schemeClr val="dk1"/>
                </a:solidFill>
                <a:highlight>
                  <a:schemeClr val="lt2"/>
                </a:highlight>
              </a:rPr>
              <a:t>endocrine disorders</a:t>
            </a:r>
            <a:r>
              <a:rPr lang="en" sz="1700">
                <a:solidFill>
                  <a:schemeClr val="dk1"/>
                </a:solidFill>
                <a:highlight>
                  <a:schemeClr val="lt2"/>
                </a:highlight>
              </a:rPr>
              <a:t>, affecting millions of people worldwide. Proper diagnosis often requires a combination of </a:t>
            </a:r>
            <a:r>
              <a:rPr b="1" lang="en" sz="1700">
                <a:solidFill>
                  <a:schemeClr val="dk1"/>
                </a:solidFill>
                <a:highlight>
                  <a:schemeClr val="lt2"/>
                </a:highlight>
              </a:rPr>
              <a:t>patient history, clinical examination, and specialized blood tests</a:t>
            </a:r>
            <a:r>
              <a:rPr lang="en" sz="1700">
                <a:solidFill>
                  <a:schemeClr val="dk1"/>
                </a:solidFill>
                <a:highlight>
                  <a:schemeClr val="lt2"/>
                </a:highlight>
              </a:rPr>
              <a:t>. However, access to healthcare and timely diagnosis can be challenging for many.</a:t>
            </a:r>
            <a:endParaRPr sz="1700">
              <a:solidFill>
                <a:schemeClr val="dk1"/>
              </a:solidFill>
              <a:highlight>
                <a:schemeClr val="lt2"/>
              </a:highlight>
            </a:endParaRPr>
          </a:p>
          <a:p>
            <a:pPr indent="0" lvl="0" marL="0" rtl="0" algn="just">
              <a:spcBef>
                <a:spcPts val="1500"/>
              </a:spcBef>
              <a:spcAft>
                <a:spcPts val="1500"/>
              </a:spcAft>
              <a:buNone/>
            </a:pPr>
            <a:r>
              <a:rPr lang="en" sz="1700">
                <a:solidFill>
                  <a:schemeClr val="dk1"/>
                </a:solidFill>
                <a:highlight>
                  <a:schemeClr val="lt2"/>
                </a:highlight>
              </a:rPr>
              <a:t>This project aims to bridge that gap by providing a </a:t>
            </a:r>
            <a:r>
              <a:rPr b="1" lang="en" sz="1700">
                <a:solidFill>
                  <a:schemeClr val="dk1"/>
                </a:solidFill>
                <a:highlight>
                  <a:schemeClr val="lt2"/>
                </a:highlight>
              </a:rPr>
              <a:t>web-based platform</a:t>
            </a:r>
            <a:r>
              <a:rPr lang="en" sz="1700">
                <a:solidFill>
                  <a:schemeClr val="dk1"/>
                </a:solidFill>
                <a:highlight>
                  <a:schemeClr val="lt2"/>
                </a:highlight>
              </a:rPr>
              <a:t> that uses a machine learning algorithm to </a:t>
            </a:r>
            <a:r>
              <a:rPr b="1" lang="en" sz="1700">
                <a:solidFill>
                  <a:schemeClr val="dk1"/>
                </a:solidFill>
                <a:highlight>
                  <a:schemeClr val="lt2"/>
                </a:highlight>
              </a:rPr>
              <a:t>predict the type of thyroid</a:t>
            </a:r>
            <a:r>
              <a:rPr lang="en" sz="1700">
                <a:solidFill>
                  <a:schemeClr val="dk1"/>
                </a:solidFill>
                <a:highlight>
                  <a:schemeClr val="lt2"/>
                </a:highlight>
              </a:rPr>
              <a:t> condition a person might have, based on a questionnaire and specific blood test values. By leveraging technology and data science, this solution offers a preliminary assessment tool to help users gain insights into their thyroid health.</a:t>
            </a:r>
            <a:endParaRPr/>
          </a:p>
        </p:txBody>
      </p:sp>
      <p:pic>
        <p:nvPicPr>
          <p:cNvPr id="76" name="Google Shape;76;p17"/>
          <p:cNvPicPr preferRelativeResize="0"/>
          <p:nvPr/>
        </p:nvPicPr>
        <p:blipFill>
          <a:blip r:embed="rId3">
            <a:alphaModFix/>
          </a:blip>
          <a:stretch>
            <a:fillRect/>
          </a:stretch>
        </p:blipFill>
        <p:spPr>
          <a:xfrm>
            <a:off x="6354175" y="1167275"/>
            <a:ext cx="2479800" cy="1393325"/>
          </a:xfrm>
          <a:prstGeom prst="rect">
            <a:avLst/>
          </a:prstGeom>
          <a:noFill/>
          <a:ln>
            <a:noFill/>
          </a:ln>
        </p:spPr>
      </p:pic>
      <p:pic>
        <p:nvPicPr>
          <p:cNvPr id="77" name="Google Shape;77;p17"/>
          <p:cNvPicPr preferRelativeResize="0"/>
          <p:nvPr/>
        </p:nvPicPr>
        <p:blipFill>
          <a:blip r:embed="rId4">
            <a:alphaModFix/>
          </a:blip>
          <a:stretch>
            <a:fillRect/>
          </a:stretch>
        </p:blipFill>
        <p:spPr>
          <a:xfrm>
            <a:off x="6343750" y="2713000"/>
            <a:ext cx="2479800" cy="165019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8"/>
          <p:cNvSpPr txBox="1"/>
          <p:nvPr>
            <p:ph type="title"/>
          </p:nvPr>
        </p:nvSpPr>
        <p:spPr>
          <a:xfrm>
            <a:off x="938025" y="289475"/>
            <a:ext cx="7268100" cy="8226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Times New Roman"/>
                <a:ea typeface="Times New Roman"/>
                <a:cs typeface="Times New Roman"/>
                <a:sym typeface="Times New Roman"/>
              </a:rPr>
              <a:t>EXISTING SYSTEM AND DISADVANTAGES</a:t>
            </a:r>
            <a:endParaRPr/>
          </a:p>
        </p:txBody>
      </p:sp>
      <p:sp>
        <p:nvSpPr>
          <p:cNvPr id="83" name="Google Shape;83;p18"/>
          <p:cNvSpPr txBox="1"/>
          <p:nvPr>
            <p:ph idx="1" type="body"/>
          </p:nvPr>
        </p:nvSpPr>
        <p:spPr>
          <a:xfrm>
            <a:off x="990800" y="1636150"/>
            <a:ext cx="7268100" cy="2856600"/>
          </a:xfrm>
          <a:prstGeom prst="rect">
            <a:avLst/>
          </a:prstGeom>
          <a:solidFill>
            <a:schemeClr val="lt2"/>
          </a:solidFill>
        </p:spPr>
        <p:txBody>
          <a:bodyPr anchorCtr="0" anchor="t" bIns="91425" lIns="91425" spcFirstLastPara="1" rIns="91425" wrap="square" tIns="91425">
            <a:normAutofit fontScale="25000" lnSpcReduction="20000"/>
          </a:bodyPr>
          <a:lstStyle/>
          <a:p>
            <a:pPr indent="0" lvl="0" marL="0" rtl="0" algn="l">
              <a:lnSpc>
                <a:spcPct val="160000"/>
              </a:lnSpc>
              <a:spcBef>
                <a:spcPts val="1400"/>
              </a:spcBef>
              <a:spcAft>
                <a:spcPts val="0"/>
              </a:spcAft>
              <a:buNone/>
            </a:pPr>
            <a:r>
              <a:rPr lang="en" sz="6200">
                <a:solidFill>
                  <a:schemeClr val="dk1"/>
                </a:solidFill>
                <a:highlight>
                  <a:schemeClr val="lt2"/>
                </a:highlight>
              </a:rPr>
              <a:t>1. Accuracy and Reliability Concerns</a:t>
            </a:r>
            <a:endParaRPr sz="6200">
              <a:solidFill>
                <a:schemeClr val="dk1"/>
              </a:solidFill>
              <a:highlight>
                <a:schemeClr val="lt2"/>
              </a:highlight>
            </a:endParaRPr>
          </a:p>
          <a:p>
            <a:pPr indent="0" lvl="0" marL="0" rtl="0" algn="l">
              <a:lnSpc>
                <a:spcPct val="160000"/>
              </a:lnSpc>
              <a:spcBef>
                <a:spcPts val="1400"/>
              </a:spcBef>
              <a:spcAft>
                <a:spcPts val="0"/>
              </a:spcAft>
              <a:buNone/>
            </a:pPr>
            <a:r>
              <a:rPr lang="en" sz="6200">
                <a:solidFill>
                  <a:schemeClr val="dk1"/>
                </a:solidFill>
                <a:highlight>
                  <a:schemeClr val="lt2"/>
                </a:highlight>
              </a:rPr>
              <a:t>2. </a:t>
            </a:r>
            <a:r>
              <a:rPr lang="en" sz="6200">
                <a:solidFill>
                  <a:schemeClr val="dk1"/>
                </a:solidFill>
                <a:highlight>
                  <a:schemeClr val="lt2"/>
                </a:highlight>
              </a:rPr>
              <a:t>Data Privacy and Security</a:t>
            </a:r>
            <a:endParaRPr sz="6200">
              <a:solidFill>
                <a:schemeClr val="dk1"/>
              </a:solidFill>
              <a:highlight>
                <a:schemeClr val="lt2"/>
              </a:highlight>
            </a:endParaRPr>
          </a:p>
          <a:p>
            <a:pPr indent="0" lvl="0" marL="0" rtl="0" algn="l">
              <a:lnSpc>
                <a:spcPct val="160000"/>
              </a:lnSpc>
              <a:spcBef>
                <a:spcPts val="1400"/>
              </a:spcBef>
              <a:spcAft>
                <a:spcPts val="0"/>
              </a:spcAft>
              <a:buNone/>
            </a:pPr>
            <a:r>
              <a:rPr lang="en" sz="6200">
                <a:solidFill>
                  <a:schemeClr val="dk1"/>
                </a:solidFill>
                <a:highlight>
                  <a:schemeClr val="lt2"/>
                </a:highlight>
              </a:rPr>
              <a:t>3. Ethical and Accountability Risks</a:t>
            </a:r>
            <a:endParaRPr sz="6200">
              <a:solidFill>
                <a:schemeClr val="dk1"/>
              </a:solidFill>
              <a:highlight>
                <a:schemeClr val="lt2"/>
              </a:highlight>
            </a:endParaRPr>
          </a:p>
          <a:p>
            <a:pPr indent="0" lvl="0" marL="0" rtl="0" algn="l">
              <a:lnSpc>
                <a:spcPct val="160000"/>
              </a:lnSpc>
              <a:spcBef>
                <a:spcPts val="1400"/>
              </a:spcBef>
              <a:spcAft>
                <a:spcPts val="0"/>
              </a:spcAft>
              <a:buNone/>
            </a:pPr>
            <a:r>
              <a:rPr lang="en" sz="6200">
                <a:solidFill>
                  <a:schemeClr val="dk1"/>
                </a:solidFill>
                <a:highlight>
                  <a:schemeClr val="lt2"/>
                </a:highlight>
              </a:rPr>
              <a:t>4. Compliance with Regulations</a:t>
            </a:r>
            <a:endParaRPr sz="6200">
              <a:solidFill>
                <a:schemeClr val="dk1"/>
              </a:solidFill>
              <a:highlight>
                <a:schemeClr val="lt2"/>
              </a:highlight>
            </a:endParaRPr>
          </a:p>
          <a:p>
            <a:pPr indent="0" lvl="0" marL="0" rtl="0" algn="l">
              <a:lnSpc>
                <a:spcPct val="160000"/>
              </a:lnSpc>
              <a:spcBef>
                <a:spcPts val="1400"/>
              </a:spcBef>
              <a:spcAft>
                <a:spcPts val="0"/>
              </a:spcAft>
              <a:buNone/>
            </a:pPr>
            <a:r>
              <a:rPr lang="en" sz="6200">
                <a:solidFill>
                  <a:schemeClr val="dk1"/>
                </a:solidFill>
                <a:highlight>
                  <a:schemeClr val="lt2"/>
                </a:highlight>
              </a:rPr>
              <a:t>5. Continuous Maintenance and Improvement </a:t>
            </a:r>
            <a:endParaRPr sz="6200">
              <a:solidFill>
                <a:schemeClr val="dk1"/>
              </a:solidFill>
              <a:highlight>
                <a:schemeClr val="lt2"/>
              </a:highlight>
            </a:endParaRPr>
          </a:p>
          <a:p>
            <a:pPr indent="0" lvl="0" marL="0" rtl="0" algn="l">
              <a:spcBef>
                <a:spcPts val="400"/>
              </a:spcBef>
              <a:spcAft>
                <a:spcPts val="0"/>
              </a:spcAft>
              <a:buNone/>
            </a:pPr>
            <a:r>
              <a:t/>
            </a:r>
            <a:endParaRPr sz="1200">
              <a:solidFill>
                <a:srgbClr val="343541"/>
              </a:solidFill>
              <a:highlight>
                <a:schemeClr val="dk1"/>
              </a:highlight>
              <a:latin typeface="Arial"/>
              <a:ea typeface="Arial"/>
              <a:cs typeface="Arial"/>
              <a:sym typeface="Arial"/>
            </a:endParaRPr>
          </a:p>
          <a:p>
            <a:pPr indent="0" lvl="0" marL="0" rtl="0" algn="l">
              <a:spcBef>
                <a:spcPts val="1500"/>
              </a:spcBef>
              <a:spcAft>
                <a:spcPts val="0"/>
              </a:spcAft>
              <a:buNone/>
            </a:pPr>
            <a:r>
              <a:t/>
            </a:r>
            <a:endParaRPr sz="100">
              <a:solidFill>
                <a:srgbClr val="000000"/>
              </a:solidFill>
              <a:latin typeface="Arial"/>
              <a:ea typeface="Arial"/>
              <a:cs typeface="Arial"/>
              <a:sym typeface="Arial"/>
            </a:endParaRPr>
          </a:p>
          <a:p>
            <a:pPr indent="0" lvl="0" marL="0" rtl="0" algn="l">
              <a:spcBef>
                <a:spcPts val="0"/>
              </a:spcBef>
              <a:spcAft>
                <a:spcPts val="1000"/>
              </a:spcAft>
              <a:buNone/>
            </a:pPr>
            <a:r>
              <a:t/>
            </a:r>
            <a:endParaRPr sz="100"/>
          </a:p>
        </p:txBody>
      </p:sp>
      <p:pic>
        <p:nvPicPr>
          <p:cNvPr id="84" name="Google Shape;84;p18"/>
          <p:cNvPicPr preferRelativeResize="0"/>
          <p:nvPr/>
        </p:nvPicPr>
        <p:blipFill>
          <a:blip r:embed="rId3">
            <a:alphaModFix/>
          </a:blip>
          <a:stretch>
            <a:fillRect/>
          </a:stretch>
        </p:blipFill>
        <p:spPr>
          <a:xfrm>
            <a:off x="5218450" y="2339187"/>
            <a:ext cx="2311424" cy="21535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9"/>
          <p:cNvSpPr txBox="1"/>
          <p:nvPr>
            <p:ph type="title"/>
          </p:nvPr>
        </p:nvSpPr>
        <p:spPr>
          <a:xfrm>
            <a:off x="938025" y="212400"/>
            <a:ext cx="7268100" cy="10620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Times New Roman"/>
                <a:ea typeface="Times New Roman"/>
                <a:cs typeface="Times New Roman"/>
                <a:sym typeface="Times New Roman"/>
              </a:rPr>
              <a:t>OVERCOMING EXISTING REAL WORLD PROBLEMS</a:t>
            </a:r>
            <a:endParaRPr b="1">
              <a:latin typeface="Times New Roman"/>
              <a:ea typeface="Times New Roman"/>
              <a:cs typeface="Times New Roman"/>
              <a:sym typeface="Times New Roman"/>
            </a:endParaRPr>
          </a:p>
          <a:p>
            <a:pPr indent="0" lvl="0" marL="0" rtl="0" algn="ctr">
              <a:spcBef>
                <a:spcPts val="0"/>
              </a:spcBef>
              <a:spcAft>
                <a:spcPts val="0"/>
              </a:spcAft>
              <a:buClr>
                <a:schemeClr val="dk1"/>
              </a:buClr>
              <a:buSzPct val="31428"/>
              <a:buFont typeface="Arial"/>
              <a:buNone/>
            </a:pPr>
            <a:r>
              <a:t/>
            </a:r>
            <a:endParaRPr b="1">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90" name="Google Shape;90;p19"/>
          <p:cNvSpPr txBox="1"/>
          <p:nvPr>
            <p:ph idx="1" type="body"/>
          </p:nvPr>
        </p:nvSpPr>
        <p:spPr>
          <a:xfrm>
            <a:off x="300225" y="1441075"/>
            <a:ext cx="5778900" cy="3116100"/>
          </a:xfrm>
          <a:prstGeom prst="rect">
            <a:avLst/>
          </a:prstGeom>
          <a:solidFill>
            <a:schemeClr val="lt2"/>
          </a:solidFill>
        </p:spPr>
        <p:txBody>
          <a:bodyPr anchorCtr="0" anchor="t" bIns="91425" lIns="91425" spcFirstLastPara="1" rIns="91425" wrap="square" tIns="91425">
            <a:normAutofit lnSpcReduction="20000"/>
          </a:bodyPr>
          <a:lstStyle/>
          <a:p>
            <a:pPr indent="-327025" lvl="0" marL="457200" rtl="0" algn="l">
              <a:lnSpc>
                <a:spcPct val="150000"/>
              </a:lnSpc>
              <a:spcBef>
                <a:spcPts val="0"/>
              </a:spcBef>
              <a:spcAft>
                <a:spcPts val="0"/>
              </a:spcAft>
              <a:buClr>
                <a:schemeClr val="dk1"/>
              </a:buClr>
              <a:buSzPts val="1550"/>
              <a:buFont typeface="Roboto"/>
              <a:buAutoNum type="arabicPeriod"/>
            </a:pPr>
            <a:r>
              <a:rPr lang="en" sz="1550">
                <a:solidFill>
                  <a:schemeClr val="dk1"/>
                </a:solidFill>
                <a:highlight>
                  <a:schemeClr val="lt2"/>
                </a:highlight>
              </a:rPr>
              <a:t>ML models can analyze large amount of data leading to more </a:t>
            </a:r>
            <a:r>
              <a:rPr b="1" lang="en" sz="1550">
                <a:solidFill>
                  <a:schemeClr val="dk1"/>
                </a:solidFill>
                <a:highlight>
                  <a:schemeClr val="lt2"/>
                </a:highlight>
              </a:rPr>
              <a:t>accuracy</a:t>
            </a:r>
            <a:endParaRPr sz="1550">
              <a:solidFill>
                <a:schemeClr val="dk1"/>
              </a:solidFill>
              <a:highlight>
                <a:schemeClr val="lt2"/>
              </a:highlight>
            </a:endParaRPr>
          </a:p>
          <a:p>
            <a:pPr indent="-327025" lvl="0" marL="457200" rtl="0" algn="l">
              <a:lnSpc>
                <a:spcPct val="150000"/>
              </a:lnSpc>
              <a:spcBef>
                <a:spcPts val="0"/>
              </a:spcBef>
              <a:spcAft>
                <a:spcPts val="0"/>
              </a:spcAft>
              <a:buClr>
                <a:schemeClr val="dk1"/>
              </a:buClr>
              <a:buSzPts val="1550"/>
              <a:buAutoNum type="arabicPeriod"/>
            </a:pPr>
            <a:r>
              <a:rPr lang="en" sz="1550">
                <a:solidFill>
                  <a:schemeClr val="dk1"/>
                </a:solidFill>
                <a:highlight>
                  <a:schemeClr val="lt2"/>
                </a:highlight>
              </a:rPr>
              <a:t>E</a:t>
            </a:r>
            <a:r>
              <a:rPr lang="en" sz="1550">
                <a:solidFill>
                  <a:schemeClr val="dk1"/>
                </a:solidFill>
                <a:highlight>
                  <a:schemeClr val="lt2"/>
                </a:highlight>
              </a:rPr>
              <a:t>liminating the need for </a:t>
            </a:r>
            <a:r>
              <a:rPr b="1" lang="en" sz="1550">
                <a:solidFill>
                  <a:schemeClr val="dk1"/>
                </a:solidFill>
                <a:highlight>
                  <a:schemeClr val="lt2"/>
                </a:highlight>
              </a:rPr>
              <a:t>frequent visits</a:t>
            </a:r>
            <a:r>
              <a:rPr lang="en" sz="1550">
                <a:solidFill>
                  <a:schemeClr val="dk1"/>
                </a:solidFill>
                <a:highlight>
                  <a:schemeClr val="lt2"/>
                </a:highlight>
              </a:rPr>
              <a:t> to healthcare centers</a:t>
            </a:r>
            <a:endParaRPr sz="1550">
              <a:solidFill>
                <a:schemeClr val="dk1"/>
              </a:solidFill>
              <a:highlight>
                <a:schemeClr val="lt2"/>
              </a:highlight>
            </a:endParaRPr>
          </a:p>
          <a:p>
            <a:pPr indent="-327025" lvl="0" marL="457200" rtl="0" algn="l">
              <a:lnSpc>
                <a:spcPct val="150000"/>
              </a:lnSpc>
              <a:spcBef>
                <a:spcPts val="0"/>
              </a:spcBef>
              <a:spcAft>
                <a:spcPts val="0"/>
              </a:spcAft>
              <a:buClr>
                <a:schemeClr val="dk1"/>
              </a:buClr>
              <a:buSzPts val="1550"/>
              <a:buAutoNum type="arabicPeriod"/>
            </a:pPr>
            <a:r>
              <a:rPr b="1" lang="en" sz="1550">
                <a:solidFill>
                  <a:schemeClr val="dk1"/>
                </a:solidFill>
                <a:highlight>
                  <a:schemeClr val="lt2"/>
                </a:highlight>
              </a:rPr>
              <a:t>P</a:t>
            </a:r>
            <a:r>
              <a:rPr b="1" lang="en" sz="1550">
                <a:solidFill>
                  <a:schemeClr val="dk1"/>
                </a:solidFill>
                <a:highlight>
                  <a:schemeClr val="lt2"/>
                </a:highlight>
              </a:rPr>
              <a:t>ersonalized recommendations</a:t>
            </a:r>
            <a:r>
              <a:rPr lang="en" sz="1550">
                <a:solidFill>
                  <a:schemeClr val="dk1"/>
                </a:solidFill>
                <a:highlight>
                  <a:schemeClr val="lt2"/>
                </a:highlight>
              </a:rPr>
              <a:t> based on individual patient data using ML models</a:t>
            </a:r>
            <a:endParaRPr sz="1550">
              <a:solidFill>
                <a:schemeClr val="dk1"/>
              </a:solidFill>
              <a:highlight>
                <a:schemeClr val="lt2"/>
              </a:highlight>
            </a:endParaRPr>
          </a:p>
          <a:p>
            <a:pPr indent="-327025" lvl="0" marL="457200" rtl="0" algn="l">
              <a:lnSpc>
                <a:spcPct val="150000"/>
              </a:lnSpc>
              <a:spcBef>
                <a:spcPts val="0"/>
              </a:spcBef>
              <a:spcAft>
                <a:spcPts val="0"/>
              </a:spcAft>
              <a:buClr>
                <a:schemeClr val="dk1"/>
              </a:buClr>
              <a:buSzPts val="1550"/>
              <a:buAutoNum type="arabicPeriod"/>
            </a:pPr>
            <a:r>
              <a:rPr lang="en" sz="1550">
                <a:solidFill>
                  <a:schemeClr val="dk1"/>
                </a:solidFill>
                <a:highlight>
                  <a:schemeClr val="lt2"/>
                </a:highlight>
              </a:rPr>
              <a:t>Keeping track of the user’s </a:t>
            </a:r>
            <a:r>
              <a:rPr b="1" lang="en" sz="1550">
                <a:solidFill>
                  <a:schemeClr val="dk1"/>
                </a:solidFill>
                <a:highlight>
                  <a:schemeClr val="lt2"/>
                </a:highlight>
              </a:rPr>
              <a:t>history </a:t>
            </a:r>
            <a:endParaRPr b="1" sz="1550">
              <a:solidFill>
                <a:schemeClr val="dk1"/>
              </a:solidFill>
              <a:highlight>
                <a:schemeClr val="lt2"/>
              </a:highlight>
            </a:endParaRPr>
          </a:p>
          <a:p>
            <a:pPr indent="-327025" lvl="0" marL="457200" rtl="0" algn="l">
              <a:lnSpc>
                <a:spcPct val="150000"/>
              </a:lnSpc>
              <a:spcBef>
                <a:spcPts val="0"/>
              </a:spcBef>
              <a:spcAft>
                <a:spcPts val="0"/>
              </a:spcAft>
              <a:buClr>
                <a:schemeClr val="dk1"/>
              </a:buClr>
              <a:buSzPts val="1550"/>
              <a:buAutoNum type="arabicPeriod"/>
            </a:pPr>
            <a:r>
              <a:rPr lang="en" sz="1550">
                <a:solidFill>
                  <a:schemeClr val="dk1"/>
                </a:solidFill>
                <a:highlight>
                  <a:schemeClr val="lt2"/>
                </a:highlight>
              </a:rPr>
              <a:t>They can serve as clinical decision support for health care providers.</a:t>
            </a:r>
            <a:endParaRPr sz="2800">
              <a:solidFill>
                <a:schemeClr val="dk1"/>
              </a:solidFill>
            </a:endParaRPr>
          </a:p>
        </p:txBody>
      </p:sp>
      <p:pic>
        <p:nvPicPr>
          <p:cNvPr id="91" name="Google Shape;91;p19"/>
          <p:cNvPicPr preferRelativeResize="0"/>
          <p:nvPr/>
        </p:nvPicPr>
        <p:blipFill>
          <a:blip r:embed="rId3">
            <a:alphaModFix/>
          </a:blip>
          <a:stretch>
            <a:fillRect/>
          </a:stretch>
        </p:blipFill>
        <p:spPr>
          <a:xfrm>
            <a:off x="6791800" y="1209125"/>
            <a:ext cx="1792951" cy="1627850"/>
          </a:xfrm>
          <a:prstGeom prst="rect">
            <a:avLst/>
          </a:prstGeom>
          <a:noFill/>
          <a:ln>
            <a:noFill/>
          </a:ln>
        </p:spPr>
      </p:pic>
      <p:pic>
        <p:nvPicPr>
          <p:cNvPr id="92" name="Google Shape;92;p19"/>
          <p:cNvPicPr preferRelativeResize="0"/>
          <p:nvPr/>
        </p:nvPicPr>
        <p:blipFill>
          <a:blip r:embed="rId4">
            <a:alphaModFix/>
          </a:blip>
          <a:stretch>
            <a:fillRect/>
          </a:stretch>
        </p:blipFill>
        <p:spPr>
          <a:xfrm>
            <a:off x="6465482" y="2929325"/>
            <a:ext cx="2445588" cy="1627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0"/>
          <p:cNvSpPr txBox="1"/>
          <p:nvPr>
            <p:ph type="title"/>
          </p:nvPr>
        </p:nvSpPr>
        <p:spPr>
          <a:xfrm>
            <a:off x="938025" y="213825"/>
            <a:ext cx="7268100" cy="8985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latin typeface="Times New Roman"/>
                <a:ea typeface="Times New Roman"/>
                <a:cs typeface="Times New Roman"/>
                <a:sym typeface="Times New Roman"/>
              </a:rPr>
              <a:t>PROPOSED SYSTEM WITH ADVANTAGES</a:t>
            </a:r>
            <a:endParaRPr b="1">
              <a:latin typeface="Times New Roman"/>
              <a:ea typeface="Times New Roman"/>
              <a:cs typeface="Times New Roman"/>
              <a:sym typeface="Times New Roman"/>
            </a:endParaRPr>
          </a:p>
        </p:txBody>
      </p:sp>
      <p:sp>
        <p:nvSpPr>
          <p:cNvPr id="98" name="Google Shape;98;p20"/>
          <p:cNvSpPr txBox="1"/>
          <p:nvPr>
            <p:ph idx="1" type="body"/>
          </p:nvPr>
        </p:nvSpPr>
        <p:spPr>
          <a:xfrm>
            <a:off x="728625" y="1542225"/>
            <a:ext cx="6796500" cy="3024300"/>
          </a:xfrm>
          <a:prstGeom prst="rect">
            <a:avLst/>
          </a:prstGeom>
          <a:solidFill>
            <a:schemeClr val="lt2"/>
          </a:solidFill>
        </p:spPr>
        <p:txBody>
          <a:bodyPr anchorCtr="0" anchor="t" bIns="91425" lIns="91425" spcFirstLastPara="1" rIns="91425" wrap="square" tIns="91425">
            <a:normAutofit fontScale="40000" lnSpcReduction="10000"/>
          </a:bodyPr>
          <a:lstStyle/>
          <a:p>
            <a:pPr indent="-311150" lvl="0" marL="457200" rtl="0" algn="l">
              <a:spcBef>
                <a:spcPts val="0"/>
              </a:spcBef>
              <a:spcAft>
                <a:spcPts val="0"/>
              </a:spcAft>
              <a:buClr>
                <a:schemeClr val="dk1"/>
              </a:buClr>
              <a:buSzPct val="100000"/>
              <a:buChar char="●"/>
            </a:pPr>
            <a:r>
              <a:rPr lang="en" sz="3250">
                <a:solidFill>
                  <a:schemeClr val="dk1"/>
                </a:solidFill>
              </a:rPr>
              <a:t>Taking user input 21 questions including blood test values.</a:t>
            </a:r>
            <a:endParaRPr sz="3250">
              <a:solidFill>
                <a:schemeClr val="dk1"/>
              </a:solidFill>
            </a:endParaRPr>
          </a:p>
          <a:p>
            <a:pPr indent="0" lvl="0" marL="1371600" rtl="0" algn="l">
              <a:spcBef>
                <a:spcPts val="0"/>
              </a:spcBef>
              <a:spcAft>
                <a:spcPts val="0"/>
              </a:spcAft>
              <a:buNone/>
            </a:pPr>
            <a:r>
              <a:t/>
            </a:r>
            <a:endParaRPr sz="3250">
              <a:solidFill>
                <a:schemeClr val="dk1"/>
              </a:solidFill>
            </a:endParaRPr>
          </a:p>
          <a:p>
            <a:pPr indent="-311150" lvl="0" marL="457200" rtl="0" algn="l">
              <a:spcBef>
                <a:spcPts val="0"/>
              </a:spcBef>
              <a:spcAft>
                <a:spcPts val="0"/>
              </a:spcAft>
              <a:buClr>
                <a:schemeClr val="dk1"/>
              </a:buClr>
              <a:buSzPct val="100000"/>
              <a:buChar char="●"/>
            </a:pPr>
            <a:r>
              <a:rPr lang="en" sz="3250">
                <a:solidFill>
                  <a:schemeClr val="dk1"/>
                </a:solidFill>
              </a:rPr>
              <a:t>Random forest - ensemble model known for delivering high accuracy in both classification and regression tasks. </a:t>
            </a:r>
            <a:endParaRPr sz="3250">
              <a:solidFill>
                <a:schemeClr val="dk1"/>
              </a:solidFill>
            </a:endParaRPr>
          </a:p>
          <a:p>
            <a:pPr indent="0" lvl="0" marL="1371600" rtl="0" algn="l">
              <a:spcBef>
                <a:spcPts val="0"/>
              </a:spcBef>
              <a:spcAft>
                <a:spcPts val="0"/>
              </a:spcAft>
              <a:buNone/>
            </a:pPr>
            <a:r>
              <a:t/>
            </a:r>
            <a:endParaRPr sz="3250">
              <a:solidFill>
                <a:schemeClr val="dk1"/>
              </a:solidFill>
            </a:endParaRPr>
          </a:p>
          <a:p>
            <a:pPr indent="-311150" lvl="0" marL="457200" rtl="0" algn="l">
              <a:spcBef>
                <a:spcPts val="0"/>
              </a:spcBef>
              <a:spcAft>
                <a:spcPts val="0"/>
              </a:spcAft>
              <a:buClr>
                <a:schemeClr val="dk1"/>
              </a:buClr>
              <a:buSzPct val="100000"/>
              <a:buChar char="●"/>
            </a:pPr>
            <a:r>
              <a:rPr lang="en" sz="3250">
                <a:solidFill>
                  <a:schemeClr val="dk1"/>
                </a:solidFill>
              </a:rPr>
              <a:t>random forests helps mitigate errors by combining multiple models, leading to more consistent and reliable results.</a:t>
            </a:r>
            <a:endParaRPr sz="3250">
              <a:solidFill>
                <a:schemeClr val="dk1"/>
              </a:solidFill>
            </a:endParaRPr>
          </a:p>
          <a:p>
            <a:pPr indent="0" lvl="0" marL="1371600" rtl="0" algn="l">
              <a:spcBef>
                <a:spcPts val="0"/>
              </a:spcBef>
              <a:spcAft>
                <a:spcPts val="0"/>
              </a:spcAft>
              <a:buNone/>
            </a:pPr>
            <a:r>
              <a:t/>
            </a:r>
            <a:endParaRPr sz="3250">
              <a:solidFill>
                <a:schemeClr val="dk1"/>
              </a:solidFill>
            </a:endParaRPr>
          </a:p>
          <a:p>
            <a:pPr indent="-311150" lvl="0" marL="457200" rtl="0" algn="l">
              <a:spcBef>
                <a:spcPts val="0"/>
              </a:spcBef>
              <a:spcAft>
                <a:spcPts val="0"/>
              </a:spcAft>
              <a:buClr>
                <a:schemeClr val="dk1"/>
              </a:buClr>
              <a:buSzPct val="100000"/>
              <a:buChar char="●"/>
            </a:pPr>
            <a:r>
              <a:rPr lang="en" sz="3250">
                <a:solidFill>
                  <a:schemeClr val="dk1"/>
                </a:solidFill>
              </a:rPr>
              <a:t>use a subset of features for each split, reducing the number of computations during the prediction process.</a:t>
            </a:r>
            <a:endParaRPr sz="3250">
              <a:solidFill>
                <a:schemeClr val="dk1"/>
              </a:solidFill>
            </a:endParaRPr>
          </a:p>
          <a:p>
            <a:pPr indent="0" lvl="0" marL="1371600" rtl="0" algn="l">
              <a:spcBef>
                <a:spcPts val="0"/>
              </a:spcBef>
              <a:spcAft>
                <a:spcPts val="0"/>
              </a:spcAft>
              <a:buNone/>
            </a:pPr>
            <a:r>
              <a:t/>
            </a:r>
            <a:endParaRPr sz="3250">
              <a:solidFill>
                <a:schemeClr val="dk1"/>
              </a:solidFill>
            </a:endParaRPr>
          </a:p>
          <a:p>
            <a:pPr indent="-311150" lvl="0" marL="457200" rtl="0" algn="l">
              <a:spcBef>
                <a:spcPts val="0"/>
              </a:spcBef>
              <a:spcAft>
                <a:spcPts val="0"/>
              </a:spcAft>
              <a:buClr>
                <a:schemeClr val="dk1"/>
              </a:buClr>
              <a:buSzPct val="100000"/>
              <a:buChar char="●"/>
            </a:pPr>
            <a:r>
              <a:rPr lang="en" sz="3250">
                <a:solidFill>
                  <a:schemeClr val="dk1"/>
                </a:solidFill>
              </a:rPr>
              <a:t>Random forests can perform predictions in parallel by utilizing multi-core processors</a:t>
            </a:r>
            <a:endParaRPr sz="3250">
              <a:solidFill>
                <a:schemeClr val="dk1"/>
              </a:solidFill>
            </a:endParaRPr>
          </a:p>
          <a:p>
            <a:pPr indent="0" lvl="0" marL="0" rtl="0" algn="l">
              <a:spcBef>
                <a:spcPts val="0"/>
              </a:spcBef>
              <a:spcAft>
                <a:spcPts val="1000"/>
              </a:spcAft>
              <a:buNone/>
            </a:pPr>
            <a:r>
              <a:t/>
            </a:r>
            <a:endParaRPr/>
          </a:p>
        </p:txBody>
      </p:sp>
      <p:pic>
        <p:nvPicPr>
          <p:cNvPr id="99" name="Google Shape;99;p20"/>
          <p:cNvPicPr preferRelativeResize="0"/>
          <p:nvPr/>
        </p:nvPicPr>
        <p:blipFill>
          <a:blip r:embed="rId3">
            <a:alphaModFix/>
          </a:blip>
          <a:stretch>
            <a:fillRect/>
          </a:stretch>
        </p:blipFill>
        <p:spPr>
          <a:xfrm>
            <a:off x="7525221" y="168096"/>
            <a:ext cx="1374100" cy="1374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1"/>
          <p:cNvSpPr txBox="1"/>
          <p:nvPr>
            <p:ph type="title"/>
          </p:nvPr>
        </p:nvSpPr>
        <p:spPr>
          <a:xfrm>
            <a:off x="938025" y="186775"/>
            <a:ext cx="7268100" cy="1001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latin typeface="Times New Roman"/>
                <a:ea typeface="Times New Roman"/>
                <a:cs typeface="Times New Roman"/>
                <a:sym typeface="Times New Roman"/>
              </a:rPr>
              <a:t>TECHNOLOGY STACK</a:t>
            </a:r>
            <a:endParaRPr b="1">
              <a:latin typeface="Times New Roman"/>
              <a:ea typeface="Times New Roman"/>
              <a:cs typeface="Times New Roman"/>
              <a:sym typeface="Times New Roman"/>
            </a:endParaRPr>
          </a:p>
        </p:txBody>
      </p:sp>
      <p:sp>
        <p:nvSpPr>
          <p:cNvPr id="105" name="Google Shape;105;p21"/>
          <p:cNvSpPr txBox="1"/>
          <p:nvPr>
            <p:ph idx="1" type="body"/>
          </p:nvPr>
        </p:nvSpPr>
        <p:spPr>
          <a:xfrm>
            <a:off x="720000" y="1357725"/>
            <a:ext cx="3275700" cy="3540000"/>
          </a:xfrm>
          <a:prstGeom prst="rect">
            <a:avLst/>
          </a:prstGeom>
          <a:solidFill>
            <a:schemeClr val="lt2"/>
          </a:solidFill>
        </p:spPr>
        <p:txBody>
          <a:bodyPr anchorCtr="0" anchor="t" bIns="91425" lIns="91425" spcFirstLastPara="1" rIns="91425" wrap="square" tIns="91425">
            <a:noAutofit/>
          </a:bodyPr>
          <a:lstStyle/>
          <a:p>
            <a:pPr indent="-327025" lvl="0" marL="457200" rtl="0" algn="l">
              <a:lnSpc>
                <a:spcPct val="95000"/>
              </a:lnSpc>
              <a:spcBef>
                <a:spcPts val="0"/>
              </a:spcBef>
              <a:spcAft>
                <a:spcPts val="0"/>
              </a:spcAft>
              <a:buClr>
                <a:schemeClr val="dk1"/>
              </a:buClr>
              <a:buSzPts val="1550"/>
              <a:buChar char="❏"/>
            </a:pPr>
            <a:r>
              <a:rPr lang="en" sz="1550">
                <a:solidFill>
                  <a:schemeClr val="dk1"/>
                </a:solidFill>
              </a:rPr>
              <a:t>Python</a:t>
            </a:r>
            <a:endParaRPr sz="1550">
              <a:solidFill>
                <a:schemeClr val="dk1"/>
              </a:solidFill>
            </a:endParaRPr>
          </a:p>
          <a:p>
            <a:pPr indent="-327025" lvl="0" marL="457200" rtl="0" algn="l">
              <a:lnSpc>
                <a:spcPct val="95000"/>
              </a:lnSpc>
              <a:spcBef>
                <a:spcPts val="1000"/>
              </a:spcBef>
              <a:spcAft>
                <a:spcPts val="0"/>
              </a:spcAft>
              <a:buClr>
                <a:schemeClr val="dk1"/>
              </a:buClr>
              <a:buSzPts val="1550"/>
              <a:buChar char="❏"/>
            </a:pPr>
            <a:r>
              <a:rPr lang="en" sz="1550">
                <a:solidFill>
                  <a:schemeClr val="dk1"/>
                </a:solidFill>
              </a:rPr>
              <a:t>Html</a:t>
            </a:r>
            <a:endParaRPr sz="1550">
              <a:solidFill>
                <a:schemeClr val="dk1"/>
              </a:solidFill>
            </a:endParaRPr>
          </a:p>
          <a:p>
            <a:pPr indent="-327025" lvl="0" marL="457200" rtl="0" algn="l">
              <a:lnSpc>
                <a:spcPct val="95000"/>
              </a:lnSpc>
              <a:spcBef>
                <a:spcPts val="1000"/>
              </a:spcBef>
              <a:spcAft>
                <a:spcPts val="0"/>
              </a:spcAft>
              <a:buClr>
                <a:schemeClr val="dk1"/>
              </a:buClr>
              <a:buSzPts val="1550"/>
              <a:buChar char="❏"/>
            </a:pPr>
            <a:r>
              <a:rPr lang="en" sz="1550">
                <a:solidFill>
                  <a:schemeClr val="dk1"/>
                </a:solidFill>
              </a:rPr>
              <a:t>JavaScript</a:t>
            </a:r>
            <a:endParaRPr sz="1550">
              <a:solidFill>
                <a:schemeClr val="dk1"/>
              </a:solidFill>
            </a:endParaRPr>
          </a:p>
          <a:p>
            <a:pPr indent="-327025" lvl="0" marL="457200" rtl="0" algn="l">
              <a:lnSpc>
                <a:spcPct val="95000"/>
              </a:lnSpc>
              <a:spcBef>
                <a:spcPts val="1000"/>
              </a:spcBef>
              <a:spcAft>
                <a:spcPts val="0"/>
              </a:spcAft>
              <a:buClr>
                <a:schemeClr val="dk1"/>
              </a:buClr>
              <a:buSzPts val="1550"/>
              <a:buChar char="❏"/>
            </a:pPr>
            <a:r>
              <a:rPr lang="en" sz="1550">
                <a:solidFill>
                  <a:schemeClr val="dk1"/>
                </a:solidFill>
              </a:rPr>
              <a:t>Css (Cascading style sheets)</a:t>
            </a:r>
            <a:endParaRPr sz="1550">
              <a:solidFill>
                <a:schemeClr val="dk1"/>
              </a:solidFill>
            </a:endParaRPr>
          </a:p>
          <a:p>
            <a:pPr indent="-327025" lvl="0" marL="457200" rtl="0" algn="l">
              <a:lnSpc>
                <a:spcPct val="95000"/>
              </a:lnSpc>
              <a:spcBef>
                <a:spcPts val="1000"/>
              </a:spcBef>
              <a:spcAft>
                <a:spcPts val="0"/>
              </a:spcAft>
              <a:buClr>
                <a:schemeClr val="dk1"/>
              </a:buClr>
              <a:buSzPts val="1550"/>
              <a:buChar char="❏"/>
            </a:pPr>
            <a:r>
              <a:rPr lang="en" sz="1550">
                <a:solidFill>
                  <a:schemeClr val="dk1"/>
                </a:solidFill>
              </a:rPr>
              <a:t>MongoDB</a:t>
            </a:r>
            <a:endParaRPr sz="1550">
              <a:solidFill>
                <a:schemeClr val="dk1"/>
              </a:solidFill>
            </a:endParaRPr>
          </a:p>
          <a:p>
            <a:pPr indent="-327025" lvl="0" marL="457200" rtl="0" algn="l">
              <a:lnSpc>
                <a:spcPct val="95000"/>
              </a:lnSpc>
              <a:spcBef>
                <a:spcPts val="1000"/>
              </a:spcBef>
              <a:spcAft>
                <a:spcPts val="0"/>
              </a:spcAft>
              <a:buClr>
                <a:schemeClr val="dk1"/>
              </a:buClr>
              <a:buSzPts val="1550"/>
              <a:buChar char="❏"/>
            </a:pPr>
            <a:r>
              <a:rPr lang="en" sz="1550">
                <a:solidFill>
                  <a:schemeClr val="dk1"/>
                </a:solidFill>
              </a:rPr>
              <a:t>Express</a:t>
            </a:r>
            <a:endParaRPr sz="1550">
              <a:solidFill>
                <a:schemeClr val="dk1"/>
              </a:solidFill>
            </a:endParaRPr>
          </a:p>
          <a:p>
            <a:pPr indent="-327025" lvl="0" marL="457200" rtl="0" algn="l">
              <a:lnSpc>
                <a:spcPct val="95000"/>
              </a:lnSpc>
              <a:spcBef>
                <a:spcPts val="1000"/>
              </a:spcBef>
              <a:spcAft>
                <a:spcPts val="0"/>
              </a:spcAft>
              <a:buClr>
                <a:schemeClr val="dk1"/>
              </a:buClr>
              <a:buSzPts val="1550"/>
              <a:buChar char="❏"/>
            </a:pPr>
            <a:r>
              <a:rPr lang="en" sz="1550">
                <a:solidFill>
                  <a:schemeClr val="dk1"/>
                </a:solidFill>
              </a:rPr>
              <a:t>Node JS</a:t>
            </a:r>
            <a:endParaRPr sz="1550">
              <a:solidFill>
                <a:schemeClr val="dk1"/>
              </a:solidFill>
            </a:endParaRPr>
          </a:p>
          <a:p>
            <a:pPr indent="0" lvl="0" marL="0" rtl="0" algn="l">
              <a:lnSpc>
                <a:spcPct val="95000"/>
              </a:lnSpc>
              <a:spcBef>
                <a:spcPts val="1000"/>
              </a:spcBef>
              <a:spcAft>
                <a:spcPts val="1000"/>
              </a:spcAft>
              <a:buSzPts val="1018"/>
              <a:buNone/>
            </a:pPr>
            <a:r>
              <a:t/>
            </a:r>
            <a:endParaRPr sz="1665"/>
          </a:p>
        </p:txBody>
      </p:sp>
      <p:pic>
        <p:nvPicPr>
          <p:cNvPr id="106" name="Google Shape;106;p21"/>
          <p:cNvPicPr preferRelativeResize="0"/>
          <p:nvPr/>
        </p:nvPicPr>
        <p:blipFill rotWithShape="1">
          <a:blip r:embed="rId3">
            <a:alphaModFix/>
          </a:blip>
          <a:srcRect b="-8084" l="-9229" r="0" t="0"/>
          <a:stretch/>
        </p:blipFill>
        <p:spPr>
          <a:xfrm>
            <a:off x="7446001" y="654750"/>
            <a:ext cx="1018875" cy="948875"/>
          </a:xfrm>
          <a:prstGeom prst="rect">
            <a:avLst/>
          </a:prstGeom>
          <a:noFill/>
          <a:ln>
            <a:noFill/>
          </a:ln>
        </p:spPr>
      </p:pic>
      <p:pic>
        <p:nvPicPr>
          <p:cNvPr id="107" name="Google Shape;107;p21"/>
          <p:cNvPicPr preferRelativeResize="0"/>
          <p:nvPr/>
        </p:nvPicPr>
        <p:blipFill>
          <a:blip r:embed="rId4">
            <a:alphaModFix/>
          </a:blip>
          <a:stretch>
            <a:fillRect/>
          </a:stretch>
        </p:blipFill>
        <p:spPr>
          <a:xfrm>
            <a:off x="7673000" y="2022437"/>
            <a:ext cx="981950" cy="1051188"/>
          </a:xfrm>
          <a:prstGeom prst="rect">
            <a:avLst/>
          </a:prstGeom>
          <a:noFill/>
          <a:ln>
            <a:noFill/>
          </a:ln>
        </p:spPr>
      </p:pic>
      <p:pic>
        <p:nvPicPr>
          <p:cNvPr id="108" name="Google Shape;108;p21"/>
          <p:cNvPicPr preferRelativeResize="0"/>
          <p:nvPr/>
        </p:nvPicPr>
        <p:blipFill>
          <a:blip r:embed="rId5">
            <a:alphaModFix/>
          </a:blip>
          <a:stretch>
            <a:fillRect/>
          </a:stretch>
        </p:blipFill>
        <p:spPr>
          <a:xfrm>
            <a:off x="6252500" y="1968512"/>
            <a:ext cx="1222075" cy="1146975"/>
          </a:xfrm>
          <a:prstGeom prst="rect">
            <a:avLst/>
          </a:prstGeom>
          <a:noFill/>
          <a:ln>
            <a:noFill/>
          </a:ln>
        </p:spPr>
      </p:pic>
      <p:pic>
        <p:nvPicPr>
          <p:cNvPr id="109" name="Google Shape;109;p21"/>
          <p:cNvPicPr preferRelativeResize="0"/>
          <p:nvPr/>
        </p:nvPicPr>
        <p:blipFill>
          <a:blip r:embed="rId6">
            <a:alphaModFix/>
          </a:blip>
          <a:stretch>
            <a:fillRect/>
          </a:stretch>
        </p:blipFill>
        <p:spPr>
          <a:xfrm>
            <a:off x="6252499" y="3257299"/>
            <a:ext cx="1781230" cy="572700"/>
          </a:xfrm>
          <a:prstGeom prst="rect">
            <a:avLst/>
          </a:prstGeom>
          <a:noFill/>
          <a:ln>
            <a:noFill/>
          </a:ln>
        </p:spPr>
      </p:pic>
      <p:pic>
        <p:nvPicPr>
          <p:cNvPr id="110" name="Google Shape;110;p21"/>
          <p:cNvPicPr preferRelativeResize="0"/>
          <p:nvPr/>
        </p:nvPicPr>
        <p:blipFill>
          <a:blip r:embed="rId7">
            <a:alphaModFix/>
          </a:blip>
          <a:stretch>
            <a:fillRect/>
          </a:stretch>
        </p:blipFill>
        <p:spPr>
          <a:xfrm>
            <a:off x="4406470" y="3257288"/>
            <a:ext cx="1531304" cy="1147000"/>
          </a:xfrm>
          <a:prstGeom prst="rect">
            <a:avLst/>
          </a:prstGeom>
          <a:noFill/>
          <a:ln>
            <a:noFill/>
          </a:ln>
        </p:spPr>
      </p:pic>
      <p:pic>
        <p:nvPicPr>
          <p:cNvPr id="111" name="Google Shape;111;p21"/>
          <p:cNvPicPr preferRelativeResize="0"/>
          <p:nvPr/>
        </p:nvPicPr>
        <p:blipFill>
          <a:blip r:embed="rId8">
            <a:alphaModFix/>
          </a:blip>
          <a:stretch>
            <a:fillRect/>
          </a:stretch>
        </p:blipFill>
        <p:spPr>
          <a:xfrm>
            <a:off x="6054070" y="3971800"/>
            <a:ext cx="2600892" cy="696775"/>
          </a:xfrm>
          <a:prstGeom prst="rect">
            <a:avLst/>
          </a:prstGeom>
          <a:noFill/>
          <a:ln>
            <a:noFill/>
          </a:ln>
        </p:spPr>
      </p:pic>
      <p:pic>
        <p:nvPicPr>
          <p:cNvPr id="112" name="Google Shape;112;p21"/>
          <p:cNvPicPr preferRelativeResize="0"/>
          <p:nvPr/>
        </p:nvPicPr>
        <p:blipFill>
          <a:blip r:embed="rId9">
            <a:alphaModFix/>
          </a:blip>
          <a:stretch>
            <a:fillRect/>
          </a:stretch>
        </p:blipFill>
        <p:spPr>
          <a:xfrm>
            <a:off x="5242150" y="1901250"/>
            <a:ext cx="811918" cy="1146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ph idx="1" type="body"/>
          </p:nvPr>
        </p:nvSpPr>
        <p:spPr>
          <a:xfrm>
            <a:off x="5010150" y="1080400"/>
            <a:ext cx="3850800" cy="3360900"/>
          </a:xfrm>
          <a:prstGeom prst="rect">
            <a:avLst/>
          </a:prstGeom>
          <a:solidFill>
            <a:schemeClr val="lt2"/>
          </a:solidFill>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a:t>The </a:t>
            </a:r>
            <a:r>
              <a:rPr b="1" lang="en"/>
              <a:t>targets</a:t>
            </a:r>
            <a:r>
              <a:rPr lang="en"/>
              <a:t> for prediction in ML algorithm were:</a:t>
            </a:r>
            <a:endParaRPr/>
          </a:p>
          <a:p>
            <a:pPr indent="-325755" lvl="0" marL="457200" rtl="0" algn="l">
              <a:lnSpc>
                <a:spcPct val="150000"/>
              </a:lnSpc>
              <a:spcBef>
                <a:spcPts val="1000"/>
              </a:spcBef>
              <a:spcAft>
                <a:spcPts val="0"/>
              </a:spcAft>
              <a:buSzPct val="100000"/>
              <a:buChar char="●"/>
            </a:pPr>
            <a:r>
              <a:rPr b="1" lang="en"/>
              <a:t>Healthy without thyroid</a:t>
            </a:r>
            <a:endParaRPr b="1"/>
          </a:p>
          <a:p>
            <a:pPr indent="-325755" lvl="0" marL="457200" rtl="0" algn="l">
              <a:lnSpc>
                <a:spcPct val="150000"/>
              </a:lnSpc>
              <a:spcBef>
                <a:spcPts val="0"/>
              </a:spcBef>
              <a:spcAft>
                <a:spcPts val="0"/>
              </a:spcAft>
              <a:buSzPct val="100000"/>
              <a:buChar char="●"/>
            </a:pPr>
            <a:r>
              <a:rPr b="1" lang="en"/>
              <a:t>hyperthyroid</a:t>
            </a:r>
            <a:endParaRPr b="1"/>
          </a:p>
          <a:p>
            <a:pPr indent="-325755" lvl="0" marL="457200" rtl="0" algn="l">
              <a:lnSpc>
                <a:spcPct val="150000"/>
              </a:lnSpc>
              <a:spcBef>
                <a:spcPts val="0"/>
              </a:spcBef>
              <a:spcAft>
                <a:spcPts val="0"/>
              </a:spcAft>
              <a:buSzPct val="100000"/>
              <a:buChar char="●"/>
            </a:pPr>
            <a:r>
              <a:rPr b="1" lang="en"/>
              <a:t>Compensated hypothyroid</a:t>
            </a:r>
            <a:endParaRPr b="1"/>
          </a:p>
          <a:p>
            <a:pPr indent="-325755" lvl="0" marL="457200" rtl="0" algn="l">
              <a:lnSpc>
                <a:spcPct val="150000"/>
              </a:lnSpc>
              <a:spcBef>
                <a:spcPts val="0"/>
              </a:spcBef>
              <a:spcAft>
                <a:spcPts val="0"/>
              </a:spcAft>
              <a:buSzPct val="100000"/>
              <a:buChar char="●"/>
            </a:pPr>
            <a:r>
              <a:rPr b="1" lang="en"/>
              <a:t>Primary hypothyroid</a:t>
            </a:r>
            <a:endParaRPr b="1"/>
          </a:p>
          <a:p>
            <a:pPr indent="-325755" lvl="0" marL="457200" rtl="0" algn="l">
              <a:lnSpc>
                <a:spcPct val="150000"/>
              </a:lnSpc>
              <a:spcBef>
                <a:spcPts val="0"/>
              </a:spcBef>
              <a:spcAft>
                <a:spcPts val="0"/>
              </a:spcAft>
              <a:buSzPct val="100000"/>
              <a:buChar char="●"/>
            </a:pPr>
            <a:r>
              <a:rPr b="1" lang="en"/>
              <a:t>Secondary hypothyroid</a:t>
            </a:r>
            <a:endParaRPr b="1"/>
          </a:p>
          <a:p>
            <a:pPr indent="0" lvl="0" marL="0" rtl="0" algn="l">
              <a:lnSpc>
                <a:spcPct val="150000"/>
              </a:lnSpc>
              <a:spcBef>
                <a:spcPts val="0"/>
              </a:spcBef>
              <a:spcAft>
                <a:spcPts val="0"/>
              </a:spcAft>
              <a:buNone/>
            </a:pPr>
            <a:r>
              <a:t/>
            </a:r>
            <a:endParaRPr b="1"/>
          </a:p>
          <a:p>
            <a:pPr indent="0" lvl="0" marL="457200" rtl="0" algn="l">
              <a:spcBef>
                <a:spcPts val="0"/>
              </a:spcBef>
              <a:spcAft>
                <a:spcPts val="0"/>
              </a:spcAft>
              <a:buNone/>
            </a:pPr>
            <a:r>
              <a:t/>
            </a:r>
            <a:endParaRPr/>
          </a:p>
          <a:p>
            <a:pPr indent="0" lvl="0" marL="0" rtl="0" algn="l">
              <a:spcBef>
                <a:spcPts val="1000"/>
              </a:spcBef>
              <a:spcAft>
                <a:spcPts val="1000"/>
              </a:spcAft>
              <a:buNone/>
            </a:pPr>
            <a:r>
              <a:t/>
            </a:r>
            <a:endParaRPr/>
          </a:p>
        </p:txBody>
      </p:sp>
      <p:pic>
        <p:nvPicPr>
          <p:cNvPr id="118" name="Google Shape;118;p22"/>
          <p:cNvPicPr preferRelativeResize="0"/>
          <p:nvPr/>
        </p:nvPicPr>
        <p:blipFill>
          <a:blip r:embed="rId3">
            <a:alphaModFix/>
          </a:blip>
          <a:stretch>
            <a:fillRect/>
          </a:stretch>
        </p:blipFill>
        <p:spPr>
          <a:xfrm>
            <a:off x="323400" y="212200"/>
            <a:ext cx="4487001" cy="47190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938025" y="261475"/>
            <a:ext cx="7268100" cy="850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b="1" lang="en">
                <a:latin typeface="Times New Roman"/>
                <a:ea typeface="Times New Roman"/>
                <a:cs typeface="Times New Roman"/>
                <a:sym typeface="Times New Roman"/>
              </a:rPr>
              <a:t>CODING / IMPLEMENTATION</a:t>
            </a:r>
            <a:endParaRPr b="1">
              <a:latin typeface="Times New Roman"/>
              <a:ea typeface="Times New Roman"/>
              <a:cs typeface="Times New Roman"/>
              <a:sym typeface="Times New Roman"/>
            </a:endParaRPr>
          </a:p>
        </p:txBody>
      </p:sp>
      <p:sp>
        <p:nvSpPr>
          <p:cNvPr id="124" name="Google Shape;124;p23"/>
          <p:cNvSpPr txBox="1"/>
          <p:nvPr>
            <p:ph idx="1" type="body"/>
          </p:nvPr>
        </p:nvSpPr>
        <p:spPr>
          <a:xfrm>
            <a:off x="804025" y="1241375"/>
            <a:ext cx="7665900" cy="3352800"/>
          </a:xfrm>
          <a:prstGeom prst="rect">
            <a:avLst/>
          </a:prstGeom>
          <a:solidFill>
            <a:schemeClr val="lt2"/>
          </a:solidFill>
        </p:spPr>
        <p:txBody>
          <a:bodyPr anchorCtr="0" anchor="t" bIns="91425" lIns="91425" spcFirstLastPara="1" rIns="91425" wrap="square" tIns="91425">
            <a:normAutofit fontScale="25000" lnSpcReduction="20000"/>
          </a:bodyPr>
          <a:lstStyle/>
          <a:p>
            <a:pPr indent="-327025" lvl="0" marL="457200" rtl="0" algn="l">
              <a:lnSpc>
                <a:spcPct val="150000"/>
              </a:lnSpc>
              <a:spcBef>
                <a:spcPts val="0"/>
              </a:spcBef>
              <a:spcAft>
                <a:spcPts val="0"/>
              </a:spcAft>
              <a:buSzPct val="100000"/>
              <a:buChar char="●"/>
            </a:pPr>
            <a:r>
              <a:rPr b="1" lang="en" sz="6200"/>
              <a:t>classification model</a:t>
            </a:r>
            <a:r>
              <a:rPr lang="en" sz="6200"/>
              <a:t> - </a:t>
            </a:r>
            <a:r>
              <a:rPr b="1" lang="en" sz="6200"/>
              <a:t>100 decision trees</a:t>
            </a:r>
            <a:r>
              <a:rPr lang="en" sz="6200"/>
              <a:t> in random forest </a:t>
            </a:r>
            <a:endParaRPr sz="6200"/>
          </a:p>
          <a:p>
            <a:pPr indent="-327025" lvl="0" marL="457200" rtl="0" algn="l">
              <a:lnSpc>
                <a:spcPct val="150000"/>
              </a:lnSpc>
              <a:spcBef>
                <a:spcPts val="1000"/>
              </a:spcBef>
              <a:spcAft>
                <a:spcPts val="0"/>
              </a:spcAft>
              <a:buSzPct val="100000"/>
              <a:buChar char="●"/>
            </a:pPr>
            <a:r>
              <a:rPr b="1" lang="en" sz="6200"/>
              <a:t>Express framework</a:t>
            </a:r>
            <a:r>
              <a:rPr lang="en" sz="6200"/>
              <a:t> to define app routes and run the website on local server. </a:t>
            </a:r>
            <a:endParaRPr sz="6200"/>
          </a:p>
          <a:p>
            <a:pPr indent="-327025" lvl="0" marL="457200" rtl="0" algn="l">
              <a:lnSpc>
                <a:spcPct val="150000"/>
              </a:lnSpc>
              <a:spcBef>
                <a:spcPts val="1000"/>
              </a:spcBef>
              <a:spcAft>
                <a:spcPts val="0"/>
              </a:spcAft>
              <a:buSzPct val="100000"/>
              <a:buChar char="●"/>
            </a:pPr>
            <a:r>
              <a:rPr lang="en" sz="6200"/>
              <a:t>The route for handling </a:t>
            </a:r>
            <a:r>
              <a:rPr b="1" lang="en" sz="6200"/>
              <a:t>predictions</a:t>
            </a:r>
            <a:r>
              <a:rPr lang="en" sz="6200"/>
              <a:t> - </a:t>
            </a:r>
            <a:r>
              <a:rPr b="1" lang="en" sz="6200"/>
              <a:t>API running on local server 5000</a:t>
            </a:r>
            <a:r>
              <a:rPr lang="en" sz="6200"/>
              <a:t>.</a:t>
            </a:r>
            <a:endParaRPr sz="6200"/>
          </a:p>
          <a:p>
            <a:pPr indent="-327025" lvl="0" marL="457200" rtl="0" algn="l">
              <a:lnSpc>
                <a:spcPct val="150000"/>
              </a:lnSpc>
              <a:spcBef>
                <a:spcPts val="1000"/>
              </a:spcBef>
              <a:spcAft>
                <a:spcPts val="0"/>
              </a:spcAft>
              <a:buSzPct val="100000"/>
              <a:buChar char="●"/>
            </a:pPr>
            <a:r>
              <a:rPr lang="en" sz="6200"/>
              <a:t>Embedded javascript view engine (ejs)</a:t>
            </a:r>
            <a:endParaRPr sz="6200"/>
          </a:p>
          <a:p>
            <a:pPr indent="-327025" lvl="0" marL="457200" rtl="0" algn="l">
              <a:lnSpc>
                <a:spcPct val="150000"/>
              </a:lnSpc>
              <a:spcBef>
                <a:spcPts val="1000"/>
              </a:spcBef>
              <a:spcAft>
                <a:spcPts val="0"/>
              </a:spcAft>
              <a:buSzPct val="100000"/>
              <a:buChar char="●"/>
            </a:pPr>
            <a:r>
              <a:rPr lang="en" sz="6200"/>
              <a:t>Mongodb.js to define with database</a:t>
            </a:r>
            <a:endParaRPr sz="6200"/>
          </a:p>
          <a:p>
            <a:pPr indent="-327025" lvl="0" marL="457200" rtl="0" algn="l">
              <a:lnSpc>
                <a:spcPct val="150000"/>
              </a:lnSpc>
              <a:spcBef>
                <a:spcPts val="1000"/>
              </a:spcBef>
              <a:spcAft>
                <a:spcPts val="0"/>
              </a:spcAft>
              <a:buSzPct val="100000"/>
              <a:buChar char="●"/>
            </a:pPr>
            <a:r>
              <a:rPr lang="en" sz="6200"/>
              <a:t>User authentication using session variables </a:t>
            </a:r>
            <a:endParaRPr sz="6200"/>
          </a:p>
          <a:p>
            <a:pPr indent="-327025" lvl="0" marL="457200" rtl="0" algn="l">
              <a:lnSpc>
                <a:spcPct val="150000"/>
              </a:lnSpc>
              <a:spcBef>
                <a:spcPts val="1000"/>
              </a:spcBef>
              <a:spcAft>
                <a:spcPts val="0"/>
              </a:spcAft>
              <a:buSzPct val="100000"/>
              <a:buChar char="●"/>
            </a:pPr>
            <a:r>
              <a:rPr lang="en" sz="6200"/>
              <a:t>Server is set to </a:t>
            </a:r>
            <a:r>
              <a:rPr b="1" lang="en" sz="6200"/>
              <a:t>listen on port 3000</a:t>
            </a:r>
            <a:r>
              <a:rPr lang="en" sz="6200"/>
              <a:t>.</a:t>
            </a:r>
            <a:endParaRPr sz="6200"/>
          </a:p>
          <a:p>
            <a:pPr indent="0" lvl="0" marL="0" rtl="0" algn="l">
              <a:spcBef>
                <a:spcPts val="1000"/>
              </a:spcBef>
              <a:spcAft>
                <a:spcPts val="10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